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9" r:id="rId3"/>
    <p:sldId id="262" r:id="rId4"/>
    <p:sldId id="263" r:id="rId5"/>
    <p:sldId id="264" r:id="rId6"/>
    <p:sldId id="265" r:id="rId7"/>
    <p:sldId id="266" r:id="rId8"/>
    <p:sldId id="267" r:id="rId9"/>
    <p:sldId id="286" r:id="rId10"/>
    <p:sldId id="268" r:id="rId11"/>
    <p:sldId id="281" r:id="rId12"/>
    <p:sldId id="269" r:id="rId13"/>
    <p:sldId id="285" r:id="rId14"/>
    <p:sldId id="275" r:id="rId15"/>
    <p:sldId id="261" r:id="rId16"/>
    <p:sldId id="277" r:id="rId17"/>
    <p:sldId id="280" r:id="rId18"/>
    <p:sldId id="273" r:id="rId19"/>
    <p:sldId id="287" r:id="rId20"/>
    <p:sldId id="279" r:id="rId21"/>
  </p:sldIdLst>
  <p:sldSz cx="6858000" cy="9144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F4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5" autoAdjust="0"/>
    <p:restoredTop sz="94718" autoAdjust="0"/>
  </p:normalViewPr>
  <p:slideViewPr>
    <p:cSldViewPr>
      <p:cViewPr varScale="1">
        <p:scale>
          <a:sx n="53" d="100"/>
          <a:sy n="53" d="100"/>
        </p:scale>
        <p:origin x="237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4" tIns="48322" rIns="96644" bIns="48322"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44" tIns="48322" rIns="96644" bIns="48322" rtlCol="0"/>
          <a:lstStyle>
            <a:lvl1pPr algn="r">
              <a:defRPr sz="1300"/>
            </a:lvl1pPr>
          </a:lstStyle>
          <a:p>
            <a:fld id="{9645E3E8-EC32-4516-BFB2-5778E00CBC94}" type="datetimeFigureOut">
              <a:rPr lang="en-US" smtClean="0"/>
              <a:pPr/>
              <a:t>10/6/2015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44" tIns="48322" rIns="96644" bIns="4832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4" tIns="48322" rIns="96644" bIns="48322" rtlCol="0" anchor="b"/>
          <a:lstStyle>
            <a:lvl1pPr algn="r">
              <a:defRPr sz="1300"/>
            </a:lvl1pPr>
          </a:lstStyle>
          <a:p>
            <a:fld id="{622263DB-6FAA-429F-917D-7CFA5D8EE95D}" type="slidenum">
              <a:rPr lang="en-US" smtClean="0"/>
              <a:pPr/>
              <a:t>‹#›</a:t>
            </a:fld>
            <a:endParaRPr lang="en-US" dirty="0"/>
          </a:p>
        </p:txBody>
      </p:sp>
    </p:spTree>
    <p:extLst>
      <p:ext uri="{BB962C8B-B14F-4D97-AF65-F5344CB8AC3E}">
        <p14:creationId xmlns:p14="http://schemas.microsoft.com/office/powerpoint/2010/main" val="14500634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6" tIns="48318" rIns="96636" bIns="48318"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36" tIns="48318" rIns="96636" bIns="48318" rtlCol="0"/>
          <a:lstStyle>
            <a:lvl1pPr algn="r">
              <a:defRPr sz="1300"/>
            </a:lvl1pPr>
          </a:lstStyle>
          <a:p>
            <a:fld id="{4A24691D-68D4-4322-921D-D8960972BB8A}" type="datetimeFigureOut">
              <a:rPr lang="en-US" smtClean="0"/>
              <a:pPr/>
              <a:t>10/6/2015</a:t>
            </a:fld>
            <a:endParaRPr lang="en-US" dirty="0"/>
          </a:p>
        </p:txBody>
      </p:sp>
      <p:sp>
        <p:nvSpPr>
          <p:cNvPr id="4" name="Slide Image Placeholder 3"/>
          <p:cNvSpPr>
            <a:spLocks noGrp="1" noRot="1" noChangeAspect="1"/>
          </p:cNvSpPr>
          <p:nvPr>
            <p:ph type="sldImg" idx="2"/>
          </p:nvPr>
        </p:nvSpPr>
        <p:spPr>
          <a:xfrm>
            <a:off x="2306638" y="720725"/>
            <a:ext cx="2701925" cy="3600450"/>
          </a:xfrm>
          <a:prstGeom prst="rect">
            <a:avLst/>
          </a:prstGeom>
          <a:noFill/>
          <a:ln w="12700">
            <a:solidFill>
              <a:prstClr val="black"/>
            </a:solidFill>
          </a:ln>
        </p:spPr>
        <p:txBody>
          <a:bodyPr vert="horz" lIns="96636" tIns="48318" rIns="96636" bIns="48318"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6" tIns="48318" rIns="96636" bIns="483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36" tIns="48318" rIns="96636" bIns="4831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6" tIns="48318" rIns="96636" bIns="48318" rtlCol="0" anchor="b"/>
          <a:lstStyle>
            <a:lvl1pPr algn="r">
              <a:defRPr sz="1300"/>
            </a:lvl1pPr>
          </a:lstStyle>
          <a:p>
            <a:fld id="{15552920-388A-4B98-A33F-F0A554B39957}" type="slidenum">
              <a:rPr lang="en-US" smtClean="0"/>
              <a:pPr/>
              <a:t>‹#›</a:t>
            </a:fld>
            <a:endParaRPr lang="en-US" dirty="0"/>
          </a:p>
        </p:txBody>
      </p:sp>
    </p:spTree>
    <p:extLst>
      <p:ext uri="{BB962C8B-B14F-4D97-AF65-F5344CB8AC3E}">
        <p14:creationId xmlns:p14="http://schemas.microsoft.com/office/powerpoint/2010/main" val="7681416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6638" y="720725"/>
            <a:ext cx="2701925"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1</a:t>
            </a:fld>
            <a:endParaRPr lang="en-US" dirty="0"/>
          </a:p>
        </p:txBody>
      </p:sp>
    </p:spTree>
    <p:extLst>
      <p:ext uri="{BB962C8B-B14F-4D97-AF65-F5344CB8AC3E}">
        <p14:creationId xmlns:p14="http://schemas.microsoft.com/office/powerpoint/2010/main" val="3837531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10</a:t>
            </a:fld>
            <a:endParaRPr lang="en-US" dirty="0"/>
          </a:p>
        </p:txBody>
      </p:sp>
    </p:spTree>
    <p:extLst>
      <p:ext uri="{BB962C8B-B14F-4D97-AF65-F5344CB8AC3E}">
        <p14:creationId xmlns:p14="http://schemas.microsoft.com/office/powerpoint/2010/main" val="4232024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11</a:t>
            </a:fld>
            <a:endParaRPr lang="en-US" dirty="0"/>
          </a:p>
        </p:txBody>
      </p:sp>
    </p:spTree>
    <p:extLst>
      <p:ext uri="{BB962C8B-B14F-4D97-AF65-F5344CB8AC3E}">
        <p14:creationId xmlns:p14="http://schemas.microsoft.com/office/powerpoint/2010/main" val="1405842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12</a:t>
            </a:fld>
            <a:endParaRPr lang="en-US" dirty="0"/>
          </a:p>
        </p:txBody>
      </p:sp>
    </p:spTree>
    <p:extLst>
      <p:ext uri="{BB962C8B-B14F-4D97-AF65-F5344CB8AC3E}">
        <p14:creationId xmlns:p14="http://schemas.microsoft.com/office/powerpoint/2010/main" val="3381416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13</a:t>
            </a:fld>
            <a:endParaRPr lang="en-US" dirty="0"/>
          </a:p>
        </p:txBody>
      </p:sp>
    </p:spTree>
    <p:extLst>
      <p:ext uri="{BB962C8B-B14F-4D97-AF65-F5344CB8AC3E}">
        <p14:creationId xmlns:p14="http://schemas.microsoft.com/office/powerpoint/2010/main" val="4232705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14</a:t>
            </a:fld>
            <a:endParaRPr lang="en-US" dirty="0"/>
          </a:p>
        </p:txBody>
      </p:sp>
    </p:spTree>
    <p:extLst>
      <p:ext uri="{BB962C8B-B14F-4D97-AF65-F5344CB8AC3E}">
        <p14:creationId xmlns:p14="http://schemas.microsoft.com/office/powerpoint/2010/main" val="3931468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15</a:t>
            </a:fld>
            <a:endParaRPr lang="en-US" dirty="0"/>
          </a:p>
        </p:txBody>
      </p:sp>
    </p:spTree>
    <p:extLst>
      <p:ext uri="{BB962C8B-B14F-4D97-AF65-F5344CB8AC3E}">
        <p14:creationId xmlns:p14="http://schemas.microsoft.com/office/powerpoint/2010/main" val="2595927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6638" y="720725"/>
            <a:ext cx="2701925"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629914-1932-4A6E-ADE4-BBB2AE681777}" type="slidenum">
              <a:rPr lang="en-US" smtClean="0"/>
              <a:pPr/>
              <a:t>16</a:t>
            </a:fld>
            <a:endParaRPr lang="en-US" dirty="0"/>
          </a:p>
        </p:txBody>
      </p:sp>
    </p:spTree>
    <p:extLst>
      <p:ext uri="{BB962C8B-B14F-4D97-AF65-F5344CB8AC3E}">
        <p14:creationId xmlns:p14="http://schemas.microsoft.com/office/powerpoint/2010/main" val="3908676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6638" y="720725"/>
            <a:ext cx="2701925"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53BAE0-C214-47EC-8911-45BDD0056276}" type="slidenum">
              <a:rPr lang="en-US" smtClean="0"/>
              <a:pPr/>
              <a:t>17</a:t>
            </a:fld>
            <a:endParaRPr lang="en-US" dirty="0"/>
          </a:p>
        </p:txBody>
      </p:sp>
    </p:spTree>
    <p:extLst>
      <p:ext uri="{BB962C8B-B14F-4D97-AF65-F5344CB8AC3E}">
        <p14:creationId xmlns:p14="http://schemas.microsoft.com/office/powerpoint/2010/main" val="3310528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18</a:t>
            </a:fld>
            <a:endParaRPr lang="en-US" dirty="0"/>
          </a:p>
        </p:txBody>
      </p:sp>
    </p:spTree>
    <p:extLst>
      <p:ext uri="{BB962C8B-B14F-4D97-AF65-F5344CB8AC3E}">
        <p14:creationId xmlns:p14="http://schemas.microsoft.com/office/powerpoint/2010/main" val="943023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20</a:t>
            </a:fld>
            <a:endParaRPr lang="en-US" dirty="0"/>
          </a:p>
        </p:txBody>
      </p:sp>
    </p:spTree>
    <p:extLst>
      <p:ext uri="{BB962C8B-B14F-4D97-AF65-F5344CB8AC3E}">
        <p14:creationId xmlns:p14="http://schemas.microsoft.com/office/powerpoint/2010/main" val="167274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6638" y="720725"/>
            <a:ext cx="2701925"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2</a:t>
            </a:fld>
            <a:endParaRPr lang="en-US" dirty="0"/>
          </a:p>
        </p:txBody>
      </p:sp>
    </p:spTree>
    <p:extLst>
      <p:ext uri="{BB962C8B-B14F-4D97-AF65-F5344CB8AC3E}">
        <p14:creationId xmlns:p14="http://schemas.microsoft.com/office/powerpoint/2010/main" val="338922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3</a:t>
            </a:fld>
            <a:endParaRPr lang="en-US" dirty="0"/>
          </a:p>
        </p:txBody>
      </p:sp>
    </p:spTree>
    <p:extLst>
      <p:ext uri="{BB962C8B-B14F-4D97-AF65-F5344CB8AC3E}">
        <p14:creationId xmlns:p14="http://schemas.microsoft.com/office/powerpoint/2010/main" val="394777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4</a:t>
            </a:fld>
            <a:endParaRPr lang="en-US" dirty="0"/>
          </a:p>
        </p:txBody>
      </p:sp>
    </p:spTree>
    <p:extLst>
      <p:ext uri="{BB962C8B-B14F-4D97-AF65-F5344CB8AC3E}">
        <p14:creationId xmlns:p14="http://schemas.microsoft.com/office/powerpoint/2010/main" val="690197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5</a:t>
            </a:fld>
            <a:endParaRPr lang="en-US" dirty="0"/>
          </a:p>
        </p:txBody>
      </p:sp>
    </p:spTree>
    <p:extLst>
      <p:ext uri="{BB962C8B-B14F-4D97-AF65-F5344CB8AC3E}">
        <p14:creationId xmlns:p14="http://schemas.microsoft.com/office/powerpoint/2010/main" val="382248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6</a:t>
            </a:fld>
            <a:endParaRPr lang="en-US" dirty="0"/>
          </a:p>
        </p:txBody>
      </p:sp>
    </p:spTree>
    <p:extLst>
      <p:ext uri="{BB962C8B-B14F-4D97-AF65-F5344CB8AC3E}">
        <p14:creationId xmlns:p14="http://schemas.microsoft.com/office/powerpoint/2010/main" val="291369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7</a:t>
            </a:fld>
            <a:endParaRPr lang="en-US" dirty="0"/>
          </a:p>
        </p:txBody>
      </p:sp>
    </p:spTree>
    <p:extLst>
      <p:ext uri="{BB962C8B-B14F-4D97-AF65-F5344CB8AC3E}">
        <p14:creationId xmlns:p14="http://schemas.microsoft.com/office/powerpoint/2010/main" val="651198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8</a:t>
            </a:fld>
            <a:endParaRPr lang="en-US" dirty="0"/>
          </a:p>
        </p:txBody>
      </p:sp>
    </p:spTree>
    <p:extLst>
      <p:ext uri="{BB962C8B-B14F-4D97-AF65-F5344CB8AC3E}">
        <p14:creationId xmlns:p14="http://schemas.microsoft.com/office/powerpoint/2010/main" val="2279267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2920-388A-4B98-A33F-F0A554B39957}" type="slidenum">
              <a:rPr lang="en-US" smtClean="0"/>
              <a:pPr/>
              <a:t>9</a:t>
            </a:fld>
            <a:endParaRPr lang="en-US" dirty="0"/>
          </a:p>
        </p:txBody>
      </p:sp>
    </p:spTree>
    <p:extLst>
      <p:ext uri="{BB962C8B-B14F-4D97-AF65-F5344CB8AC3E}">
        <p14:creationId xmlns:p14="http://schemas.microsoft.com/office/powerpoint/2010/main" val="2698703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16523" y="1828800"/>
            <a:ext cx="61722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AC8E37B-ABCB-4279-B0A4-543AEBC8FD6F}" type="datetime1">
              <a:rPr lang="en-US" smtClean="0"/>
              <a:pPr/>
              <a:t>10/6/2015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8389311A-6585-4D8A-BB66-0050A54C55A9}" type="slidenum">
              <a:rPr lang="en-US" smtClean="0"/>
              <a:pPr/>
              <a:t>‹#›</a:t>
            </a:fld>
            <a:endParaRPr lang="en-US" dirty="0"/>
          </a:p>
        </p:txBody>
      </p:sp>
      <p:sp>
        <p:nvSpPr>
          <p:cNvPr id="9" name="Subtitle 8"/>
          <p:cNvSpPr>
            <a:spLocks noGrp="1"/>
          </p:cNvSpPr>
          <p:nvPr>
            <p:ph type="subTitle" idx="1"/>
          </p:nvPr>
        </p:nvSpPr>
        <p:spPr>
          <a:xfrm>
            <a:off x="1028700" y="4442264"/>
            <a:ext cx="48006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E01390-580D-4CAE-97B9-81B0D4222330}" type="datetime1">
              <a:rPr lang="en-US" smtClean="0"/>
              <a:pPr/>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89311A-6585-4D8A-BB66-0050A54C55A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228ACA-3203-4597-995E-C5DD1401B8D8}" type="datetime1">
              <a:rPr lang="en-US" smtClean="0"/>
              <a:pPr/>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89311A-6585-4D8A-BB66-0050A54C55A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C4E171-44CE-48D7-827A-E46F22089CB7}" type="datetime1">
              <a:rPr lang="en-US" smtClean="0"/>
              <a:pPr/>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89311A-6585-4D8A-BB66-0050A54C55A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0150" y="812800"/>
            <a:ext cx="531495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00150" y="3343715"/>
            <a:ext cx="531495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666E15-4E6F-436D-BA9C-711276B0DF10}" type="datetime1">
              <a:rPr lang="en-US" smtClean="0"/>
              <a:pPr/>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943600" y="8555568"/>
            <a:ext cx="571500" cy="486833"/>
          </a:xfrm>
        </p:spPr>
        <p:txBody>
          <a:bodyPr/>
          <a:lstStyle/>
          <a:p>
            <a:fld id="{8389311A-6585-4D8A-BB66-0050A54C55A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42900" y="2133601"/>
            <a:ext cx="302895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486150" y="2133601"/>
            <a:ext cx="302895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CA4A1E-3B30-441F-9031-4DED1917E756}" type="datetime1">
              <a:rPr lang="en-US" smtClean="0"/>
              <a:pPr/>
              <a:t>10/6/2015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89311A-6585-4D8A-BB66-0050A54C55A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6172200" cy="1524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42900" y="2046817"/>
            <a:ext cx="3030141"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483769" y="2046817"/>
            <a:ext cx="3031331"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42900" y="3149601"/>
            <a:ext cx="3030141"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483769" y="3149601"/>
            <a:ext cx="3031331"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87D753B-0EA5-47F3-BA71-FC83EED9C375}" type="datetime1">
              <a:rPr lang="en-US" smtClean="0"/>
              <a:pPr/>
              <a:t>10/6/2015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89311A-6585-4D8A-BB66-0050A54C55A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B5A95F-2CEB-40C2-BDC2-6962CA8BEB31}" type="datetime1">
              <a:rPr lang="en-US" smtClean="0"/>
              <a:pPr/>
              <a:t>10/6/2015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89311A-6585-4D8A-BB66-0050A54C55A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9F7E5-54D1-4388-8694-82BD48C774C1}" type="datetime1">
              <a:rPr lang="en-US" smtClean="0"/>
              <a:pPr/>
              <a:t>10/6/2015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89311A-6585-4D8A-BB66-0050A54C55A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42900" y="2032001"/>
            <a:ext cx="2256235"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681287" y="364067"/>
            <a:ext cx="3833813"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6B43BD-6F24-48F8-8037-2070204DC7E6}" type="datetime1">
              <a:rPr lang="en-US" smtClean="0"/>
              <a:pPr/>
              <a:t>10/6/2015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89311A-6585-4D8A-BB66-0050A54C55A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812800"/>
            <a:ext cx="4114800" cy="696384"/>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371600" y="2442633"/>
            <a:ext cx="41148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371600" y="1555716"/>
            <a:ext cx="41148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A8F6EC-1614-42D3-B4EE-36D5A1256EDE}" type="datetime1">
              <a:rPr lang="en-US" smtClean="0"/>
              <a:pPr/>
              <a:t>10/6/2015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89311A-6585-4D8A-BB66-0050A54C55A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42900" y="366184"/>
            <a:ext cx="61722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42900" y="2133600"/>
            <a:ext cx="6172200" cy="62788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42900" y="8555568"/>
            <a:ext cx="16002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4CF1B42E-6DDC-470C-B500-74BF319C7BD4}" type="datetime1">
              <a:rPr lang="en-US" smtClean="0"/>
              <a:pPr/>
              <a:t>10/6/2015</a:t>
            </a:fld>
            <a:endParaRPr lang="en-US" dirty="0"/>
          </a:p>
        </p:txBody>
      </p:sp>
      <p:sp>
        <p:nvSpPr>
          <p:cNvPr id="3" name="Footer Placeholder 2"/>
          <p:cNvSpPr>
            <a:spLocks noGrp="1"/>
          </p:cNvSpPr>
          <p:nvPr>
            <p:ph type="ftr" sz="quarter" idx="3"/>
          </p:nvPr>
        </p:nvSpPr>
        <p:spPr>
          <a:xfrm>
            <a:off x="2343150" y="8555568"/>
            <a:ext cx="21717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5943600" y="8555568"/>
            <a:ext cx="5715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389311A-6585-4D8A-BB66-0050A54C55A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074.JPG"/>
          <p:cNvPicPr>
            <a:picLocks noChangeAspect="1"/>
          </p:cNvPicPr>
          <p:nvPr/>
        </p:nvPicPr>
        <p:blipFill>
          <a:blip r:embed="rId3" cstate="print"/>
          <a:stretch>
            <a:fillRect/>
          </a:stretch>
        </p:blipFill>
        <p:spPr>
          <a:xfrm>
            <a:off x="381658" y="2124783"/>
            <a:ext cx="6018482" cy="4001650"/>
          </a:xfrm>
          <a:prstGeom prst="rect">
            <a:avLst/>
          </a:prstGeom>
          <a:ln w="25400">
            <a:solidFill>
              <a:schemeClr val="tx1"/>
            </a:solidFill>
          </a:ln>
        </p:spPr>
      </p:pic>
      <p:sp>
        <p:nvSpPr>
          <p:cNvPr id="2" name="Title 1"/>
          <p:cNvSpPr>
            <a:spLocks noGrp="1"/>
          </p:cNvSpPr>
          <p:nvPr>
            <p:ph type="ctrTitle"/>
          </p:nvPr>
        </p:nvSpPr>
        <p:spPr>
          <a:xfrm>
            <a:off x="514350" y="304801"/>
            <a:ext cx="5829300" cy="1147233"/>
          </a:xfrm>
        </p:spPr>
        <p:txBody>
          <a:bodyPr>
            <a:normAutofit fontScale="90000"/>
          </a:bodyPr>
          <a:lstStyle/>
          <a:p>
            <a:r>
              <a:rPr lang="en-US" dirty="0" smtClean="0">
                <a:solidFill>
                  <a:schemeClr val="accent1">
                    <a:lumMod val="50000"/>
                  </a:schemeClr>
                </a:solidFill>
              </a:rPr>
              <a:t>OPERATORS MANUAL</a:t>
            </a:r>
            <a:endParaRPr lang="en-US" dirty="0">
              <a:solidFill>
                <a:schemeClr val="accent1">
                  <a:lumMod val="50000"/>
                </a:schemeClr>
              </a:solidFill>
            </a:endParaRPr>
          </a:p>
        </p:txBody>
      </p:sp>
      <p:sp>
        <p:nvSpPr>
          <p:cNvPr id="5" name="Title 1"/>
          <p:cNvSpPr txBox="1">
            <a:spLocks/>
          </p:cNvSpPr>
          <p:nvPr/>
        </p:nvSpPr>
        <p:spPr>
          <a:xfrm>
            <a:off x="0" y="6400800"/>
            <a:ext cx="6858000" cy="213360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smtClean="0">
                <a:ln w="6350">
                  <a:noFill/>
                </a:ln>
                <a:solidFill>
                  <a:schemeClr val="accent1">
                    <a:lumMod val="50000"/>
                  </a:schemeClr>
                </a:solidFill>
                <a:effectLst>
                  <a:outerShdw blurRad="127000" dist="200000" dir="2700000" algn="tl" rotWithShape="0">
                    <a:srgbClr val="000000">
                      <a:alpha val="30000"/>
                    </a:srgbClr>
                  </a:outerShdw>
                </a:effectLst>
                <a:uLnTx/>
                <a:uFillTx/>
                <a:latin typeface="+mj-lt"/>
                <a:ea typeface="+mj-ea"/>
                <a:cs typeface="+mj-cs"/>
              </a:rPr>
              <a:t>HCI2 SERIES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smtClean="0">
                <a:ln w="6350">
                  <a:noFill/>
                </a:ln>
                <a:solidFill>
                  <a:schemeClr val="accent1">
                    <a:lumMod val="50000"/>
                  </a:schemeClr>
                </a:solidFill>
                <a:effectLst>
                  <a:outerShdw blurRad="127000" dist="200000" dir="2700000" algn="tl" rotWithShape="0">
                    <a:srgbClr val="000000">
                      <a:alpha val="30000"/>
                    </a:srgbClr>
                  </a:outerShdw>
                </a:effectLst>
                <a:uLnTx/>
                <a:uFillTx/>
                <a:latin typeface="+mj-lt"/>
                <a:ea typeface="+mj-ea"/>
                <a:cs typeface="+mj-cs"/>
              </a:rPr>
              <a:t>HIGH CLEARANCE RAKE</a:t>
            </a:r>
            <a:endParaRPr kumimoji="0" lang="en-US" sz="4400" b="1" i="0" u="none" strike="noStrike" kern="1200" cap="all" spc="0" normalizeH="0" baseline="0" noProof="0" dirty="0">
              <a:ln w="6350">
                <a:noFill/>
              </a:ln>
              <a:solidFill>
                <a:schemeClr val="accent1">
                  <a:lumMod val="50000"/>
                </a:schemeClr>
              </a:solidFill>
              <a:effectLst>
                <a:outerShdw blurRad="127000" dist="200000" dir="2700000" algn="tl" rotWithShape="0">
                  <a:srgbClr val="000000">
                    <a:alpha val="30000"/>
                  </a:srgbClr>
                </a:outerShdw>
              </a:effectLst>
              <a:uLnTx/>
              <a:uFillTx/>
              <a:latin typeface="+mj-lt"/>
              <a:ea typeface="+mj-ea"/>
              <a:cs typeface="+mj-cs"/>
            </a:endParaRPr>
          </a:p>
        </p:txBody>
      </p:sp>
      <p:sp>
        <p:nvSpPr>
          <p:cNvPr id="7" name="TextBox 6"/>
          <p:cNvSpPr txBox="1"/>
          <p:nvPr/>
        </p:nvSpPr>
        <p:spPr>
          <a:xfrm>
            <a:off x="0" y="8651557"/>
            <a:ext cx="6858000" cy="461665"/>
          </a:xfrm>
          <a:prstGeom prst="rect">
            <a:avLst/>
          </a:prstGeom>
          <a:noFill/>
        </p:spPr>
        <p:txBody>
          <a:bodyPr wrap="square" rtlCol="0">
            <a:spAutoFit/>
          </a:bodyPr>
          <a:lstStyle/>
          <a:p>
            <a:pPr algn="ctr"/>
            <a:r>
              <a:rPr lang="en-US" sz="1200" b="1" dirty="0" smtClean="0"/>
              <a:t>DURABILT INDUSTRIES, LLC</a:t>
            </a:r>
          </a:p>
          <a:p>
            <a:pPr algn="ctr"/>
            <a:r>
              <a:rPr lang="en-US" sz="1200" dirty="0" smtClean="0"/>
              <a:t> </a:t>
            </a:r>
            <a:r>
              <a:rPr lang="en-US" sz="1000" dirty="0" smtClean="0"/>
              <a:t>Pocahontas, AR  72455  Phone: 870-892-4501 www.durabiltindustries.com</a:t>
            </a:r>
            <a:endParaRPr lang="en-US" sz="1000" dirty="0"/>
          </a:p>
        </p:txBody>
      </p:sp>
      <p:sp>
        <p:nvSpPr>
          <p:cNvPr id="6" name="Slide Number Placeholder 5"/>
          <p:cNvSpPr>
            <a:spLocks noGrp="1"/>
          </p:cNvSpPr>
          <p:nvPr>
            <p:ph type="sldNum" sz="quarter" idx="12"/>
          </p:nvPr>
        </p:nvSpPr>
        <p:spPr/>
        <p:txBody>
          <a:bodyPr/>
          <a:lstStyle/>
          <a:p>
            <a:fld id="{8389311A-6585-4D8A-BB66-0050A54C55A9}"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457200" y="152400"/>
            <a:ext cx="58674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a:xfrm>
            <a:off x="6019800" y="8534400"/>
            <a:ext cx="571500" cy="486833"/>
          </a:xfrm>
        </p:spPr>
        <p:txBody>
          <a:bodyPr/>
          <a:lstStyle/>
          <a:p>
            <a:fld id="{8389311A-6585-4D8A-BB66-0050A54C55A9}" type="slidenum">
              <a:rPr lang="en-US" smtClean="0"/>
              <a:pPr/>
              <a:t>10</a:t>
            </a:fld>
            <a:endParaRPr lang="en-US" dirty="0"/>
          </a:p>
        </p:txBody>
      </p:sp>
      <p:sp>
        <p:nvSpPr>
          <p:cNvPr id="27" name="Rectangle 26"/>
          <p:cNvSpPr/>
          <p:nvPr/>
        </p:nvSpPr>
        <p:spPr>
          <a:xfrm>
            <a:off x="838200" y="3962400"/>
            <a:ext cx="5486400" cy="1200329"/>
          </a:xfrm>
          <a:prstGeom prst="rect">
            <a:avLst/>
          </a:prstGeom>
          <a:solidFill>
            <a:schemeClr val="bg1"/>
          </a:solidFill>
        </p:spPr>
        <p:txBody>
          <a:bodyPr wrap="square">
            <a:spAutoFit/>
          </a:bodyPr>
          <a:lstStyle/>
          <a:p>
            <a:r>
              <a:rPr lang="en-US" sz="1200" dirty="0" smtClean="0"/>
              <a:t>Adjust the wing angle and slide tube extensions to get the raking width and windrow width desired. Adjust the rake wheel angle first. </a:t>
            </a:r>
            <a:r>
              <a:rPr lang="en-US" sz="1200" b="1" dirty="0" smtClean="0"/>
              <a:t>Remember the wing angle should be adjusted according to crop conditions.</a:t>
            </a:r>
            <a:r>
              <a:rPr lang="en-US" sz="1200" dirty="0" smtClean="0"/>
              <a:t> For heavy crop you want narrower raking width with less angle on rake wheels and for light crop you want wider raking width with more angle on the rake wheels. Then fine tune the windrow width by sliding the wings in or out.</a:t>
            </a:r>
          </a:p>
        </p:txBody>
      </p:sp>
      <p:sp>
        <p:nvSpPr>
          <p:cNvPr id="28" name="TextBox 27"/>
          <p:cNvSpPr txBox="1"/>
          <p:nvPr/>
        </p:nvSpPr>
        <p:spPr>
          <a:xfrm>
            <a:off x="1371600" y="5334000"/>
            <a:ext cx="4495800" cy="369332"/>
          </a:xfrm>
          <a:prstGeom prst="rect">
            <a:avLst/>
          </a:prstGeom>
          <a:solidFill>
            <a:schemeClr val="bg1"/>
          </a:solidFill>
        </p:spPr>
        <p:txBody>
          <a:bodyPr wrap="square" rtlCol="0">
            <a:spAutoFit/>
          </a:bodyPr>
          <a:lstStyle/>
          <a:p>
            <a:r>
              <a:rPr lang="en-US" b="1" dirty="0" smtClean="0"/>
              <a:t>RAKE WHEEL ANGLE ADJUSTMENT</a:t>
            </a:r>
            <a:endParaRPr lang="en-US" b="1" dirty="0"/>
          </a:p>
        </p:txBody>
      </p:sp>
      <p:pic>
        <p:nvPicPr>
          <p:cNvPr id="16" name="Picture 15" descr="DSC_0001 (2)comp.jpg"/>
          <p:cNvPicPr>
            <a:picLocks noChangeAspect="1"/>
          </p:cNvPicPr>
          <p:nvPr/>
        </p:nvPicPr>
        <p:blipFill>
          <a:blip r:embed="rId3" cstate="print"/>
          <a:stretch>
            <a:fillRect/>
          </a:stretch>
        </p:blipFill>
        <p:spPr>
          <a:xfrm>
            <a:off x="1066800" y="572616"/>
            <a:ext cx="4724400" cy="3063478"/>
          </a:xfrm>
          <a:prstGeom prst="rect">
            <a:avLst/>
          </a:prstGeom>
        </p:spPr>
      </p:pic>
      <p:sp>
        <p:nvSpPr>
          <p:cNvPr id="18" name="TextBox 17"/>
          <p:cNvSpPr txBox="1"/>
          <p:nvPr/>
        </p:nvSpPr>
        <p:spPr>
          <a:xfrm>
            <a:off x="1295400" y="228600"/>
            <a:ext cx="4495800" cy="369332"/>
          </a:xfrm>
          <a:prstGeom prst="rect">
            <a:avLst/>
          </a:prstGeom>
          <a:solidFill>
            <a:schemeClr val="bg1"/>
          </a:solidFill>
        </p:spPr>
        <p:txBody>
          <a:bodyPr wrap="square" rtlCol="0">
            <a:spAutoFit/>
          </a:bodyPr>
          <a:lstStyle/>
          <a:p>
            <a:r>
              <a:rPr lang="en-US" b="1" dirty="0" smtClean="0"/>
              <a:t>RAKE WHEEL ANGLE ADJUSTMENT</a:t>
            </a:r>
            <a:endParaRPr lang="en-US" b="1" dirty="0"/>
          </a:p>
        </p:txBody>
      </p:sp>
      <p:sp>
        <p:nvSpPr>
          <p:cNvPr id="19" name="TextBox 18"/>
          <p:cNvSpPr txBox="1"/>
          <p:nvPr/>
        </p:nvSpPr>
        <p:spPr>
          <a:xfrm>
            <a:off x="4038600" y="609600"/>
            <a:ext cx="1752600" cy="954107"/>
          </a:xfrm>
          <a:prstGeom prst="rect">
            <a:avLst/>
          </a:prstGeom>
          <a:solidFill>
            <a:schemeClr val="bg1">
              <a:alpha val="50000"/>
            </a:schemeClr>
          </a:solidFill>
        </p:spPr>
        <p:txBody>
          <a:bodyPr wrap="square" rtlCol="0">
            <a:spAutoFit/>
          </a:bodyPr>
          <a:lstStyle/>
          <a:p>
            <a:r>
              <a:rPr lang="en-US" sz="1400" dirty="0" smtClean="0"/>
              <a:t>Adjust width adjustment arm to fine tune windrow width</a:t>
            </a:r>
            <a:endParaRPr lang="en-US" sz="1400" dirty="0"/>
          </a:p>
        </p:txBody>
      </p:sp>
      <p:cxnSp>
        <p:nvCxnSpPr>
          <p:cNvPr id="20" name="Straight Arrow Connector 19"/>
          <p:cNvCxnSpPr>
            <a:stCxn id="19" idx="2"/>
          </p:cNvCxnSpPr>
          <p:nvPr/>
        </p:nvCxnSpPr>
        <p:spPr>
          <a:xfrm flipH="1">
            <a:off x="4495800" y="1563707"/>
            <a:ext cx="419100" cy="11269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267200" y="1905000"/>
            <a:ext cx="762000" cy="7620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38600" y="2438400"/>
            <a:ext cx="1752600" cy="738664"/>
          </a:xfrm>
          <a:prstGeom prst="rect">
            <a:avLst/>
          </a:prstGeom>
          <a:solidFill>
            <a:schemeClr val="bg1">
              <a:alpha val="50000"/>
            </a:schemeClr>
          </a:solidFill>
        </p:spPr>
        <p:txBody>
          <a:bodyPr wrap="square" rtlCol="0">
            <a:spAutoFit/>
          </a:bodyPr>
          <a:lstStyle/>
          <a:p>
            <a:r>
              <a:rPr lang="en-US" sz="1400" dirty="0" smtClean="0"/>
              <a:t>Slide wing in or out to adjust raking width</a:t>
            </a:r>
            <a:endParaRPr lang="en-US" sz="1400" dirty="0"/>
          </a:p>
        </p:txBody>
      </p:sp>
      <p:pic>
        <p:nvPicPr>
          <p:cNvPr id="24" name="Picture 23" descr="DSC_0036comp.jpg"/>
          <p:cNvPicPr>
            <a:picLocks noChangeAspect="1"/>
          </p:cNvPicPr>
          <p:nvPr/>
        </p:nvPicPr>
        <p:blipFill>
          <a:blip r:embed="rId4" cstate="print"/>
          <a:stretch>
            <a:fillRect/>
          </a:stretch>
        </p:blipFill>
        <p:spPr>
          <a:xfrm>
            <a:off x="838200" y="5791200"/>
            <a:ext cx="4724400" cy="3141911"/>
          </a:xfrm>
          <a:prstGeom prst="rect">
            <a:avLst/>
          </a:prstGeom>
        </p:spPr>
      </p:pic>
      <p:cxnSp>
        <p:nvCxnSpPr>
          <p:cNvPr id="30" name="Straight Connector 29"/>
          <p:cNvCxnSpPr/>
          <p:nvPr/>
        </p:nvCxnSpPr>
        <p:spPr>
          <a:xfrm flipH="1">
            <a:off x="1905000" y="6934200"/>
            <a:ext cx="16764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3810000" y="6934200"/>
            <a:ext cx="990600" cy="2286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38200" y="5791200"/>
            <a:ext cx="4724400" cy="954107"/>
          </a:xfrm>
          <a:prstGeom prst="rect">
            <a:avLst/>
          </a:prstGeom>
          <a:solidFill>
            <a:schemeClr val="bg1">
              <a:alpha val="75000"/>
            </a:schemeClr>
          </a:solidFill>
        </p:spPr>
        <p:txBody>
          <a:bodyPr wrap="square" rtlCol="0">
            <a:spAutoFit/>
          </a:bodyPr>
          <a:lstStyle/>
          <a:p>
            <a:r>
              <a:rPr lang="en-US" sz="1400" b="1" dirty="0" smtClean="0">
                <a:solidFill>
                  <a:srgbClr val="FF0000"/>
                </a:solidFill>
              </a:rPr>
              <a:t>Light crop conditions you can open the rake up wider</a:t>
            </a:r>
            <a:r>
              <a:rPr lang="en-US" sz="1400" b="1" dirty="0" smtClean="0"/>
              <a:t> but for </a:t>
            </a:r>
            <a:r>
              <a:rPr lang="en-US" sz="1400" b="1" dirty="0" smtClean="0">
                <a:solidFill>
                  <a:srgbClr val="0000FF"/>
                </a:solidFill>
              </a:rPr>
              <a:t>heavy crop conditions you will need to narrow up the raking width to make the rake wheel angle less aggressive and keep the crop moving down the rake.</a:t>
            </a:r>
            <a:endParaRPr lang="en-US" sz="1400" b="1" dirty="0">
              <a:solidFill>
                <a:srgbClr val="0000FF"/>
              </a:solidFill>
            </a:endParaRPr>
          </a:p>
        </p:txBody>
      </p:sp>
      <p:cxnSp>
        <p:nvCxnSpPr>
          <p:cNvPr id="41" name="Straight Connector 40"/>
          <p:cNvCxnSpPr/>
          <p:nvPr/>
        </p:nvCxnSpPr>
        <p:spPr>
          <a:xfrm flipH="1" flipV="1">
            <a:off x="3810000" y="7010400"/>
            <a:ext cx="609600" cy="533400"/>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981200" y="7010400"/>
            <a:ext cx="1447800" cy="228600"/>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9311A-6585-4D8A-BB66-0050A54C55A9}" type="slidenum">
              <a:rPr lang="en-US" smtClean="0"/>
              <a:pPr/>
              <a:t>11</a:t>
            </a:fld>
            <a:endParaRPr lang="en-US" dirty="0"/>
          </a:p>
        </p:txBody>
      </p:sp>
      <p:pic>
        <p:nvPicPr>
          <p:cNvPr id="4" name="Picture 3" descr="DSC_0025.JPG"/>
          <p:cNvPicPr>
            <a:picLocks noChangeAspect="1"/>
          </p:cNvPicPr>
          <p:nvPr/>
        </p:nvPicPr>
        <p:blipFill>
          <a:blip r:embed="rId3" cstate="print"/>
          <a:stretch>
            <a:fillRect/>
          </a:stretch>
        </p:blipFill>
        <p:spPr>
          <a:xfrm>
            <a:off x="3124200" y="3429000"/>
            <a:ext cx="3048000" cy="2026595"/>
          </a:xfrm>
          <a:prstGeom prst="rect">
            <a:avLst/>
          </a:prstGeom>
        </p:spPr>
      </p:pic>
      <p:sp>
        <p:nvSpPr>
          <p:cNvPr id="5" name="TextBox 4"/>
          <p:cNvSpPr txBox="1"/>
          <p:nvPr/>
        </p:nvSpPr>
        <p:spPr>
          <a:xfrm>
            <a:off x="0" y="381000"/>
            <a:ext cx="6858000" cy="307777"/>
          </a:xfrm>
          <a:prstGeom prst="rect">
            <a:avLst/>
          </a:prstGeom>
          <a:noFill/>
        </p:spPr>
        <p:txBody>
          <a:bodyPr wrap="square" rtlCol="0">
            <a:spAutoFit/>
          </a:bodyPr>
          <a:lstStyle/>
          <a:p>
            <a:pPr algn="ctr"/>
            <a:r>
              <a:rPr lang="en-US" sz="1400" b="1" u="sng" dirty="0" smtClean="0"/>
              <a:t>ADJUSTING INDIVIDUAL WHEEL ARM SPRING ON HCI2 RAKE</a:t>
            </a:r>
            <a:endParaRPr lang="en-US" sz="1400" b="1" u="sng" dirty="0"/>
          </a:p>
        </p:txBody>
      </p:sp>
      <p:sp>
        <p:nvSpPr>
          <p:cNvPr id="6" name="TextBox 5"/>
          <p:cNvSpPr txBox="1"/>
          <p:nvPr/>
        </p:nvSpPr>
        <p:spPr>
          <a:xfrm>
            <a:off x="838200" y="838200"/>
            <a:ext cx="5486400" cy="1631216"/>
          </a:xfrm>
          <a:prstGeom prst="rect">
            <a:avLst/>
          </a:prstGeom>
          <a:noFill/>
        </p:spPr>
        <p:txBody>
          <a:bodyPr wrap="square" rtlCol="0">
            <a:spAutoFit/>
          </a:bodyPr>
          <a:lstStyle/>
          <a:p>
            <a:r>
              <a:rPr lang="en-US" sz="1000" b="1" dirty="0" smtClean="0">
                <a:latin typeface="Cambria" pitchFamily="18" charset="0"/>
              </a:rPr>
              <a:t>Before adjusting spring tension adjust the wings as described on page 9 and 10. </a:t>
            </a:r>
            <a:r>
              <a:rPr lang="en-US" sz="1000" dirty="0" smtClean="0">
                <a:latin typeface="Cambria" pitchFamily="18" charset="0"/>
              </a:rPr>
              <a:t>Loosen retaining nuts on threaded rod and adjust for more or less spring tension. Adjust the spring tension so the rake wheel just stays on the ground. The less ground pressure you have the better life you will get out of your rake wheels and rake. If you need more ground pressure lengthen the rod and if you need less ground pressure shorten the rod. If you still can not get the spring tension you require you can move the wheel arm end of the spring in the bracket (on the rear wheel arm adjust the eye bolt that holds the spring). If you move it to the top hole it will give you more tension and the bottom hole gives you less tension. The center hole is the normal position. The rake should come from the factory with the spring in the center hole of the wheel arm bracket and the eye bolt adjusted half way up.</a:t>
            </a:r>
            <a:endParaRPr lang="en-US" sz="1000" b="1" dirty="0">
              <a:latin typeface="Cambria" pitchFamily="18" charset="0"/>
            </a:endParaRPr>
          </a:p>
        </p:txBody>
      </p:sp>
      <p:cxnSp>
        <p:nvCxnSpPr>
          <p:cNvPr id="9" name="Straight Arrow Connector 8"/>
          <p:cNvCxnSpPr/>
          <p:nvPr/>
        </p:nvCxnSpPr>
        <p:spPr>
          <a:xfrm>
            <a:off x="2133600" y="3352800"/>
            <a:ext cx="2819400" cy="9906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38200" y="3200400"/>
            <a:ext cx="1295400" cy="400110"/>
          </a:xfrm>
          <a:prstGeom prst="rect">
            <a:avLst/>
          </a:prstGeom>
          <a:noFill/>
        </p:spPr>
        <p:txBody>
          <a:bodyPr wrap="square" rtlCol="0">
            <a:spAutoFit/>
          </a:bodyPr>
          <a:lstStyle/>
          <a:p>
            <a:r>
              <a:rPr lang="en-US" sz="1000" dirty="0" smtClean="0">
                <a:latin typeface="Cambria" pitchFamily="18" charset="0"/>
              </a:rPr>
              <a:t>Spring Adjuster Rod (eye bolt)</a:t>
            </a:r>
            <a:endParaRPr lang="en-US" sz="1000" dirty="0">
              <a:latin typeface="Cambria" pitchFamily="18" charset="0"/>
            </a:endParaRPr>
          </a:p>
        </p:txBody>
      </p:sp>
      <p:cxnSp>
        <p:nvCxnSpPr>
          <p:cNvPr id="17" name="Straight Arrow Connector 16"/>
          <p:cNvCxnSpPr/>
          <p:nvPr/>
        </p:nvCxnSpPr>
        <p:spPr>
          <a:xfrm>
            <a:off x="4800600" y="3200400"/>
            <a:ext cx="1066800" cy="685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00400" y="2438400"/>
            <a:ext cx="2971800" cy="707886"/>
          </a:xfrm>
          <a:prstGeom prst="rect">
            <a:avLst/>
          </a:prstGeom>
          <a:noFill/>
        </p:spPr>
        <p:txBody>
          <a:bodyPr wrap="square" rtlCol="0">
            <a:spAutoFit/>
          </a:bodyPr>
          <a:lstStyle/>
          <a:p>
            <a:r>
              <a:rPr lang="en-US" sz="1000" dirty="0" smtClean="0">
                <a:latin typeface="Cambria" pitchFamily="18" charset="0"/>
              </a:rPr>
              <a:t>Wheel arm spring bracket (center hole is the normal position). Move spring up away from the arm to increase tension and down towards the arm for less tension.</a:t>
            </a:r>
            <a:endParaRPr lang="en-US" sz="1000" dirty="0">
              <a:latin typeface="Cambria" pitchFamily="18" charset="0"/>
            </a:endParaRPr>
          </a:p>
        </p:txBody>
      </p:sp>
      <p:sp>
        <p:nvSpPr>
          <p:cNvPr id="26" name="TextBox 25"/>
          <p:cNvSpPr txBox="1"/>
          <p:nvPr/>
        </p:nvSpPr>
        <p:spPr>
          <a:xfrm>
            <a:off x="533400" y="4495800"/>
            <a:ext cx="2286000" cy="1015663"/>
          </a:xfrm>
          <a:prstGeom prst="rect">
            <a:avLst/>
          </a:prstGeom>
          <a:noFill/>
        </p:spPr>
        <p:txBody>
          <a:bodyPr wrap="square" rtlCol="0">
            <a:spAutoFit/>
          </a:bodyPr>
          <a:lstStyle/>
          <a:p>
            <a:r>
              <a:rPr lang="en-US" sz="1000" dirty="0" smtClean="0">
                <a:latin typeface="Cambria" pitchFamily="18" charset="0"/>
              </a:rPr>
              <a:t>Rear wheel arm spring attaches with an eye bolt instead of a bracket. If you can’t get the spring tension you desire with the adjuster rod then you can adjust this eye bolt in for less tension and out for more tension.</a:t>
            </a:r>
            <a:endParaRPr lang="en-US" sz="1000" dirty="0">
              <a:latin typeface="Cambria" pitchFamily="18" charset="0"/>
            </a:endParaRPr>
          </a:p>
        </p:txBody>
      </p:sp>
      <p:cxnSp>
        <p:nvCxnSpPr>
          <p:cNvPr id="27" name="Straight Arrow Connector 26"/>
          <p:cNvCxnSpPr>
            <a:stCxn id="26" idx="3"/>
          </p:cNvCxnSpPr>
          <p:nvPr/>
        </p:nvCxnSpPr>
        <p:spPr>
          <a:xfrm flipV="1">
            <a:off x="2819400" y="4800600"/>
            <a:ext cx="838200" cy="2030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5791200"/>
            <a:ext cx="6858000" cy="307777"/>
          </a:xfrm>
          <a:prstGeom prst="rect">
            <a:avLst/>
          </a:prstGeom>
          <a:noFill/>
        </p:spPr>
        <p:txBody>
          <a:bodyPr wrap="square" rtlCol="0">
            <a:spAutoFit/>
          </a:bodyPr>
          <a:lstStyle/>
          <a:p>
            <a:pPr algn="ctr"/>
            <a:r>
              <a:rPr lang="en-US" sz="1400" b="1" u="sng" dirty="0" smtClean="0"/>
              <a:t>SINGLE SIDE RAKING</a:t>
            </a:r>
            <a:endParaRPr lang="en-US" sz="1400" b="1" u="sng" dirty="0"/>
          </a:p>
        </p:txBody>
      </p:sp>
      <p:sp>
        <p:nvSpPr>
          <p:cNvPr id="16" name="Rectangle 15"/>
          <p:cNvSpPr/>
          <p:nvPr/>
        </p:nvSpPr>
        <p:spPr>
          <a:xfrm>
            <a:off x="685800" y="6400800"/>
            <a:ext cx="5486400" cy="461665"/>
          </a:xfrm>
          <a:prstGeom prst="rect">
            <a:avLst/>
          </a:prstGeom>
          <a:solidFill>
            <a:schemeClr val="bg1"/>
          </a:solidFill>
        </p:spPr>
        <p:txBody>
          <a:bodyPr wrap="square">
            <a:spAutoFit/>
          </a:bodyPr>
          <a:lstStyle/>
          <a:p>
            <a:r>
              <a:rPr lang="en-US" sz="1200" dirty="0" smtClean="0"/>
              <a:t>Close the hydraulic ball valve on the side that you don’t want to use and lower the other rake arm to the ground as usual.</a:t>
            </a:r>
          </a:p>
        </p:txBody>
      </p:sp>
      <p:sp>
        <p:nvSpPr>
          <p:cNvPr id="18" name="Isosceles Triangle 17"/>
          <p:cNvSpPr/>
          <p:nvPr/>
        </p:nvSpPr>
        <p:spPr>
          <a:xfrm>
            <a:off x="152400" y="7010400"/>
            <a:ext cx="533400" cy="5334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800" b="1" dirty="0" smtClean="0"/>
              <a:t>!</a:t>
            </a:r>
            <a:endParaRPr lang="en-US" sz="2800" b="1" dirty="0"/>
          </a:p>
        </p:txBody>
      </p:sp>
      <p:sp>
        <p:nvSpPr>
          <p:cNvPr id="20" name="Rectangle 19"/>
          <p:cNvSpPr/>
          <p:nvPr/>
        </p:nvSpPr>
        <p:spPr>
          <a:xfrm>
            <a:off x="762000" y="7010400"/>
            <a:ext cx="5486400" cy="646331"/>
          </a:xfrm>
          <a:prstGeom prst="rect">
            <a:avLst/>
          </a:prstGeom>
          <a:solidFill>
            <a:schemeClr val="bg1"/>
          </a:solidFill>
        </p:spPr>
        <p:txBody>
          <a:bodyPr wrap="square">
            <a:spAutoFit/>
          </a:bodyPr>
          <a:lstStyle/>
          <a:p>
            <a:r>
              <a:rPr lang="en-US" b="1" dirty="0" smtClean="0"/>
              <a:t>WARNING! DO NOT PERFORM SINGLE SIDED RAKING ON HILL SIDES!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DSC_0037compcrop.jpg"/>
          <p:cNvPicPr>
            <a:picLocks noChangeAspect="1"/>
          </p:cNvPicPr>
          <p:nvPr/>
        </p:nvPicPr>
        <p:blipFill>
          <a:blip r:embed="rId3" cstate="print"/>
          <a:stretch>
            <a:fillRect/>
          </a:stretch>
        </p:blipFill>
        <p:spPr>
          <a:xfrm>
            <a:off x="533399" y="4876800"/>
            <a:ext cx="5782019" cy="3749278"/>
          </a:xfrm>
          <a:prstGeom prst="rect">
            <a:avLst/>
          </a:prstGeom>
        </p:spPr>
      </p:pic>
      <p:sp>
        <p:nvSpPr>
          <p:cNvPr id="2" name="Rectangle 1"/>
          <p:cNvSpPr/>
          <p:nvPr/>
        </p:nvSpPr>
        <p:spPr>
          <a:xfrm>
            <a:off x="685800" y="228600"/>
            <a:ext cx="5562600" cy="4708981"/>
          </a:xfrm>
          <a:prstGeom prst="rect">
            <a:avLst/>
          </a:prstGeom>
        </p:spPr>
        <p:txBody>
          <a:bodyPr wrap="square">
            <a:spAutoFit/>
          </a:bodyPr>
          <a:lstStyle/>
          <a:p>
            <a:pPr algn="ctr"/>
            <a:r>
              <a:rPr lang="en-US" sz="1200" b="1" u="sng" dirty="0" smtClean="0"/>
              <a:t>PUTTING THE RAKE INTO TRANSPORT POSITION</a:t>
            </a:r>
            <a:endParaRPr lang="en-US" sz="1200" b="1" u="sng" dirty="0"/>
          </a:p>
          <a:p>
            <a:endParaRPr lang="en-US" sz="1200" b="1" dirty="0" smtClean="0"/>
          </a:p>
          <a:p>
            <a:endParaRPr lang="en-US" sz="1200" b="1" dirty="0" smtClean="0"/>
          </a:p>
          <a:p>
            <a:r>
              <a:rPr lang="en-US" sz="1200" b="1" dirty="0" smtClean="0"/>
              <a:t>WARNING! Always tow rake at a safe speed for the conditions, slow down when turning to avoid rollover. Never exceed 25MPH! Always use safety flashers unless traffic laws prohibit it.</a:t>
            </a:r>
          </a:p>
          <a:p>
            <a:endParaRPr lang="en-US" sz="1200" b="1" dirty="0" smtClean="0"/>
          </a:p>
          <a:p>
            <a:r>
              <a:rPr lang="en-US" sz="1200" dirty="0" smtClean="0"/>
              <a:t>Raise the wings all the way up until the hydraulic cylinders are retracted all the way. Close the shut off valves on both cylinders and the splitter wheel if equipped.</a:t>
            </a:r>
          </a:p>
          <a:p>
            <a:r>
              <a:rPr lang="en-US" sz="1200" b="1" dirty="0" smtClean="0"/>
              <a:t>Warning – if there is a leak in</a:t>
            </a:r>
          </a:p>
          <a:p>
            <a:r>
              <a:rPr lang="en-US" sz="1200" b="1" dirty="0" smtClean="0"/>
              <a:t>the hydraulic system the wings could</a:t>
            </a:r>
          </a:p>
          <a:p>
            <a:r>
              <a:rPr lang="en-US" sz="1200" b="1" dirty="0" smtClean="0"/>
              <a:t>Drop unexpectedly!</a:t>
            </a:r>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a:p>
          <a:p>
            <a:r>
              <a:rPr lang="en-US" sz="1200" dirty="0" smtClean="0"/>
              <a:t>For transport with the wings level at their minimum height adjust the wings as follows before folding them up into the transport position.</a:t>
            </a:r>
            <a:endParaRPr lang="en-US" sz="1200" dirty="0"/>
          </a:p>
          <a:p>
            <a:pPr marL="228600" indent="-228600">
              <a:buFont typeface="+mj-lt"/>
              <a:buAutoNum type="arabicPeriod"/>
            </a:pPr>
            <a:endParaRPr lang="en-US" sz="1200" dirty="0" smtClean="0"/>
          </a:p>
          <a:p>
            <a:pPr marL="228600" indent="-228600">
              <a:buFont typeface="Arial" pitchFamily="34" charset="0"/>
              <a:buChar char="•"/>
            </a:pPr>
            <a:r>
              <a:rPr lang="en-US" sz="1200" dirty="0" smtClean="0"/>
              <a:t>Adjust wing angle strut all the way in and the main arm adjustment tubes out to the 4</a:t>
            </a:r>
            <a:r>
              <a:rPr lang="en-US" sz="1200" baseline="30000" dirty="0" smtClean="0"/>
              <a:t>th</a:t>
            </a:r>
            <a:r>
              <a:rPr lang="en-US" sz="1200" dirty="0" smtClean="0"/>
              <a:t> hole. The rake can be folded up with the main arms at any angle but for the main arms to be level when folded you will need to adjust them as shown below.</a:t>
            </a:r>
          </a:p>
        </p:txBody>
      </p:sp>
      <p:pic>
        <p:nvPicPr>
          <p:cNvPr id="4" name="Picture 3" descr="DSC_0037.JPG"/>
          <p:cNvPicPr>
            <a:picLocks noChangeAspect="1"/>
          </p:cNvPicPr>
          <p:nvPr/>
        </p:nvPicPr>
        <p:blipFill>
          <a:blip r:embed="rId4" cstate="print"/>
          <a:stretch>
            <a:fillRect/>
          </a:stretch>
        </p:blipFill>
        <p:spPr>
          <a:xfrm>
            <a:off x="3733800" y="2057400"/>
            <a:ext cx="1828399" cy="1215956"/>
          </a:xfrm>
          <a:prstGeom prst="rect">
            <a:avLst/>
          </a:prstGeom>
        </p:spPr>
      </p:pic>
      <p:cxnSp>
        <p:nvCxnSpPr>
          <p:cNvPr id="7" name="Straight Arrow Connector 6"/>
          <p:cNvCxnSpPr>
            <a:stCxn id="13" idx="3"/>
          </p:cNvCxnSpPr>
          <p:nvPr/>
        </p:nvCxnSpPr>
        <p:spPr>
          <a:xfrm flipV="1">
            <a:off x="3200400" y="2743200"/>
            <a:ext cx="990600" cy="27625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19200" y="2819400"/>
            <a:ext cx="1981200" cy="400110"/>
          </a:xfrm>
          <a:prstGeom prst="rect">
            <a:avLst/>
          </a:prstGeom>
          <a:noFill/>
        </p:spPr>
        <p:txBody>
          <a:bodyPr wrap="square" rtlCol="0">
            <a:spAutoFit/>
          </a:bodyPr>
          <a:lstStyle/>
          <a:p>
            <a:r>
              <a:rPr lang="en-US" sz="1000" dirty="0" smtClean="0"/>
              <a:t>Close shut off valve (closed position is shown).</a:t>
            </a:r>
            <a:endParaRPr lang="en-US" sz="1000" dirty="0"/>
          </a:p>
        </p:txBody>
      </p:sp>
      <p:sp>
        <p:nvSpPr>
          <p:cNvPr id="11" name="Slide Number Placeholder 10"/>
          <p:cNvSpPr>
            <a:spLocks noGrp="1"/>
          </p:cNvSpPr>
          <p:nvPr>
            <p:ph type="sldNum" sz="quarter" idx="12"/>
          </p:nvPr>
        </p:nvSpPr>
        <p:spPr/>
        <p:txBody>
          <a:bodyPr/>
          <a:lstStyle/>
          <a:p>
            <a:fld id="{8389311A-6585-4D8A-BB66-0050A54C55A9}" type="slidenum">
              <a:rPr lang="en-US" smtClean="0"/>
              <a:pPr/>
              <a:t>12</a:t>
            </a:fld>
            <a:endParaRPr lang="en-US" dirty="0"/>
          </a:p>
        </p:txBody>
      </p:sp>
      <p:sp>
        <p:nvSpPr>
          <p:cNvPr id="15" name="Isosceles Triangle 14"/>
          <p:cNvSpPr/>
          <p:nvPr/>
        </p:nvSpPr>
        <p:spPr>
          <a:xfrm>
            <a:off x="152400" y="762000"/>
            <a:ext cx="533400" cy="5334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800" b="1" dirty="0" smtClean="0"/>
              <a:t>!</a:t>
            </a:r>
            <a:endParaRPr lang="en-US" sz="2800" b="1" dirty="0"/>
          </a:p>
        </p:txBody>
      </p:sp>
      <p:cxnSp>
        <p:nvCxnSpPr>
          <p:cNvPr id="18" name="Straight Connector 17"/>
          <p:cNvCxnSpPr/>
          <p:nvPr/>
        </p:nvCxnSpPr>
        <p:spPr>
          <a:xfrm rot="16200000" flipH="1">
            <a:off x="-1674778" y="4265578"/>
            <a:ext cx="1215957" cy="0"/>
          </a:xfrm>
          <a:prstGeom prst="line">
            <a:avLst/>
          </a:prstGeom>
          <a:ln w="19050">
            <a:solidFill>
              <a:schemeClr val="tx1"/>
            </a:solidFill>
            <a:headEnd type="arrow"/>
            <a:tailEnd type="arrow"/>
          </a:ln>
          <a:scene3d>
            <a:camera prst="orthographicFront">
              <a:rot lat="0" lon="0" rev="1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524000" y="3429000"/>
            <a:ext cx="12954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76400" y="5029200"/>
            <a:ext cx="3276600" cy="369332"/>
          </a:xfrm>
          <a:prstGeom prst="rect">
            <a:avLst/>
          </a:prstGeom>
          <a:solidFill>
            <a:schemeClr val="bg1">
              <a:alpha val="75000"/>
            </a:schemeClr>
          </a:solidFill>
        </p:spPr>
        <p:txBody>
          <a:bodyPr wrap="square" rtlCol="0">
            <a:spAutoFit/>
          </a:bodyPr>
          <a:lstStyle/>
          <a:p>
            <a:pPr algn="ctr"/>
            <a:r>
              <a:rPr lang="en-US" b="1" dirty="0" smtClean="0"/>
              <a:t>Transport Position</a:t>
            </a:r>
            <a:endParaRPr lang="en-US" b="1" dirty="0"/>
          </a:p>
        </p:txBody>
      </p:sp>
      <p:cxnSp>
        <p:nvCxnSpPr>
          <p:cNvPr id="19" name="Straight Arrow Connector 18"/>
          <p:cNvCxnSpPr/>
          <p:nvPr/>
        </p:nvCxnSpPr>
        <p:spPr>
          <a:xfrm flipV="1">
            <a:off x="4572000" y="6553200"/>
            <a:ext cx="685800" cy="762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114800" y="6093516"/>
            <a:ext cx="533400" cy="7868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19400" y="6934200"/>
            <a:ext cx="3276600" cy="307777"/>
          </a:xfrm>
          <a:prstGeom prst="rect">
            <a:avLst/>
          </a:prstGeom>
          <a:solidFill>
            <a:schemeClr val="bg1">
              <a:alpha val="75000"/>
            </a:schemeClr>
          </a:solidFill>
        </p:spPr>
        <p:txBody>
          <a:bodyPr wrap="square" rtlCol="0">
            <a:spAutoFit/>
          </a:bodyPr>
          <a:lstStyle/>
          <a:p>
            <a:pPr algn="ctr"/>
            <a:r>
              <a:rPr lang="en-US" sz="1400" b="1" dirty="0" smtClean="0"/>
              <a:t>Pivot slide tube out to 4</a:t>
            </a:r>
            <a:r>
              <a:rPr lang="en-US" sz="1400" b="1" baseline="30000" dirty="0" smtClean="0"/>
              <a:t>th</a:t>
            </a:r>
            <a:r>
              <a:rPr lang="en-US" sz="1400" b="1" dirty="0" smtClean="0"/>
              <a:t> hole.</a:t>
            </a:r>
            <a:endParaRPr lang="en-US" sz="1400" b="1" dirty="0"/>
          </a:p>
        </p:txBody>
      </p:sp>
      <p:sp>
        <p:nvSpPr>
          <p:cNvPr id="31" name="TextBox 30"/>
          <p:cNvSpPr txBox="1"/>
          <p:nvPr/>
        </p:nvSpPr>
        <p:spPr>
          <a:xfrm>
            <a:off x="2209800" y="5638800"/>
            <a:ext cx="3276600" cy="307777"/>
          </a:xfrm>
          <a:prstGeom prst="rect">
            <a:avLst/>
          </a:prstGeom>
          <a:solidFill>
            <a:schemeClr val="bg1">
              <a:alpha val="75000"/>
            </a:schemeClr>
          </a:solidFill>
        </p:spPr>
        <p:txBody>
          <a:bodyPr wrap="square" rtlCol="0">
            <a:spAutoFit/>
          </a:bodyPr>
          <a:lstStyle/>
          <a:p>
            <a:pPr algn="ctr"/>
            <a:r>
              <a:rPr lang="en-US" sz="1400" b="1" dirty="0" smtClean="0"/>
              <a:t>Wing angle strut all the way in.</a:t>
            </a:r>
            <a:endParaRPr lang="en-US" sz="1400" b="1" dirty="0"/>
          </a:p>
        </p:txBody>
      </p:sp>
      <p:sp>
        <p:nvSpPr>
          <p:cNvPr id="34" name="Isosceles Triangle 33"/>
          <p:cNvSpPr/>
          <p:nvPr/>
        </p:nvSpPr>
        <p:spPr>
          <a:xfrm>
            <a:off x="152400" y="2057400"/>
            <a:ext cx="533400" cy="5334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800" b="1" dirty="0" smtClean="0"/>
              <a:t>!</a:t>
            </a:r>
            <a:endParaRPr lang="en-US" sz="2800" b="1" dirty="0"/>
          </a:p>
        </p:txBody>
      </p:sp>
      <p:sp>
        <p:nvSpPr>
          <p:cNvPr id="17" name="TextBox 16"/>
          <p:cNvSpPr txBox="1"/>
          <p:nvPr/>
        </p:nvSpPr>
        <p:spPr>
          <a:xfrm>
            <a:off x="1295400" y="7924800"/>
            <a:ext cx="4343400" cy="738664"/>
          </a:xfrm>
          <a:prstGeom prst="rect">
            <a:avLst/>
          </a:prstGeom>
          <a:solidFill>
            <a:schemeClr val="bg1">
              <a:alpha val="75000"/>
            </a:schemeClr>
          </a:solidFill>
        </p:spPr>
        <p:txBody>
          <a:bodyPr wrap="square" rtlCol="0">
            <a:spAutoFit/>
          </a:bodyPr>
          <a:lstStyle/>
          <a:p>
            <a:pPr algn="ctr"/>
            <a:r>
              <a:rPr lang="en-US" sz="1400" b="1" dirty="0" smtClean="0"/>
              <a:t>IMPORTANT: Transport position only, Slide pivot slide tube in one or two holes or wing angle strut out one or two holes before raking.</a:t>
            </a:r>
            <a:endParaRPr lang="en-US" sz="1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YDRAULIC SCHEMATIC w-splitter.jpg"/>
          <p:cNvPicPr>
            <a:picLocks noChangeAspect="1"/>
          </p:cNvPicPr>
          <p:nvPr/>
        </p:nvPicPr>
        <p:blipFill>
          <a:blip r:embed="rId3" cstate="print"/>
          <a:stretch>
            <a:fillRect/>
          </a:stretch>
        </p:blipFill>
        <p:spPr>
          <a:xfrm>
            <a:off x="228600" y="2438193"/>
            <a:ext cx="2844800" cy="1891903"/>
          </a:xfrm>
          <a:prstGeom prst="rect">
            <a:avLst/>
          </a:prstGeom>
        </p:spPr>
      </p:pic>
      <p:pic>
        <p:nvPicPr>
          <p:cNvPr id="3" name="Picture 2" descr="DSC_0115.JPG"/>
          <p:cNvPicPr>
            <a:picLocks noChangeAspect="1"/>
          </p:cNvPicPr>
          <p:nvPr/>
        </p:nvPicPr>
        <p:blipFill>
          <a:blip r:embed="rId4" cstate="print"/>
          <a:stretch>
            <a:fillRect/>
          </a:stretch>
        </p:blipFill>
        <p:spPr>
          <a:xfrm>
            <a:off x="750" y="4584160"/>
            <a:ext cx="6856499" cy="4559840"/>
          </a:xfrm>
          <a:prstGeom prst="rect">
            <a:avLst/>
          </a:prstGeom>
        </p:spPr>
      </p:pic>
      <p:sp>
        <p:nvSpPr>
          <p:cNvPr id="2" name="Slide Number Placeholder 1"/>
          <p:cNvSpPr>
            <a:spLocks noGrp="1"/>
          </p:cNvSpPr>
          <p:nvPr>
            <p:ph type="sldNum" sz="quarter" idx="12"/>
          </p:nvPr>
        </p:nvSpPr>
        <p:spPr/>
        <p:txBody>
          <a:bodyPr/>
          <a:lstStyle/>
          <a:p>
            <a:fld id="{8389311A-6585-4D8A-BB66-0050A54C55A9}" type="slidenum">
              <a:rPr lang="en-US" smtClean="0"/>
              <a:pPr/>
              <a:t>13</a:t>
            </a:fld>
            <a:endParaRPr lang="en-US" dirty="0"/>
          </a:p>
        </p:txBody>
      </p:sp>
      <p:sp>
        <p:nvSpPr>
          <p:cNvPr id="5" name="TextBox 4"/>
          <p:cNvSpPr txBox="1"/>
          <p:nvPr/>
        </p:nvSpPr>
        <p:spPr>
          <a:xfrm>
            <a:off x="1600200" y="0"/>
            <a:ext cx="3371436" cy="400110"/>
          </a:xfrm>
          <a:prstGeom prst="rect">
            <a:avLst/>
          </a:prstGeom>
          <a:noFill/>
        </p:spPr>
        <p:txBody>
          <a:bodyPr wrap="none" rtlCol="0">
            <a:spAutoFit/>
          </a:bodyPr>
          <a:lstStyle/>
          <a:p>
            <a:r>
              <a:rPr lang="en-US" sz="2000" b="1" dirty="0" smtClean="0"/>
              <a:t>Splitter Wheel installation</a:t>
            </a:r>
            <a:endParaRPr lang="en-US" sz="2000" b="1" dirty="0"/>
          </a:p>
        </p:txBody>
      </p:sp>
      <p:sp>
        <p:nvSpPr>
          <p:cNvPr id="6" name="Oval Callout 5"/>
          <p:cNvSpPr/>
          <p:nvPr/>
        </p:nvSpPr>
        <p:spPr>
          <a:xfrm>
            <a:off x="228600" y="5638800"/>
            <a:ext cx="2667000" cy="2057400"/>
          </a:xfrm>
          <a:prstGeom prst="wedgeEllipseCallout">
            <a:avLst>
              <a:gd name="adj1" fmla="val 6855"/>
              <a:gd name="adj2" fmla="val -129394"/>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400" b="1" dirty="0" smtClean="0">
                <a:solidFill>
                  <a:schemeClr val="tx1"/>
                </a:solidFill>
              </a:rPr>
              <a:t>Use the shut off valve for transport position or any time you want the splitter to stay up.</a:t>
            </a:r>
            <a:endParaRPr lang="en-US" sz="1400" b="1" dirty="0">
              <a:solidFill>
                <a:schemeClr val="tx1"/>
              </a:solidFill>
            </a:endParaRPr>
          </a:p>
        </p:txBody>
      </p:sp>
      <p:sp>
        <p:nvSpPr>
          <p:cNvPr id="7" name="TextBox 6"/>
          <p:cNvSpPr txBox="1"/>
          <p:nvPr/>
        </p:nvSpPr>
        <p:spPr>
          <a:xfrm>
            <a:off x="457200" y="381000"/>
            <a:ext cx="5943600" cy="1938992"/>
          </a:xfrm>
          <a:prstGeom prst="rect">
            <a:avLst/>
          </a:prstGeom>
          <a:noFill/>
        </p:spPr>
        <p:txBody>
          <a:bodyPr wrap="square" rtlCol="0">
            <a:spAutoFit/>
          </a:bodyPr>
          <a:lstStyle/>
          <a:p>
            <a:r>
              <a:rPr lang="en-US" sz="1200" b="1" dirty="0" smtClean="0"/>
              <a:t>Make sure wings are all the way down in the working position and rake is on level surface. Turn the transport lock valves on the wing cylinders to the closed position. </a:t>
            </a:r>
            <a:r>
              <a:rPr lang="en-US" sz="1200" dirty="0" smtClean="0"/>
              <a:t>Bolt the splitter base assembly to the rake frame. Install rake wheel arm and hydraulic cylinder. Mount the cylinder with the ram towards the rake or to the front.  </a:t>
            </a:r>
            <a:r>
              <a:rPr lang="en-US" sz="1200" b="1" dirty="0" smtClean="0"/>
              <a:t>Be careful of hydraulic pressure, be sure to bleed off all pressure before removing caps and hoses! </a:t>
            </a:r>
            <a:r>
              <a:rPr lang="en-US" sz="1200" dirty="0" smtClean="0"/>
              <a:t>Install the hoses from the splitter as shown in the picture below. The ball valve goes on the hose to the fixed end of the cylinder. The fitting with the restriction goes in the fixed end of the cylinder as well. Install the rake wheels as shown with the carriage head of the bolts facing the front (or inside) and the tines pointing forward.</a:t>
            </a:r>
            <a:endParaRPr lang="en-US" sz="1200" dirty="0"/>
          </a:p>
        </p:txBody>
      </p:sp>
      <p:pic>
        <p:nvPicPr>
          <p:cNvPr id="9" name="Picture 8" descr="DSC_0017.JPG"/>
          <p:cNvPicPr>
            <a:picLocks noChangeAspect="1"/>
          </p:cNvPicPr>
          <p:nvPr/>
        </p:nvPicPr>
        <p:blipFill>
          <a:blip r:embed="rId5" cstate="print"/>
          <a:stretch>
            <a:fillRect/>
          </a:stretch>
        </p:blipFill>
        <p:spPr>
          <a:xfrm>
            <a:off x="3535409" y="2362200"/>
            <a:ext cx="3093652" cy="2057400"/>
          </a:xfrm>
          <a:prstGeom prst="rect">
            <a:avLst/>
          </a:prstGeom>
        </p:spPr>
      </p:pic>
      <p:sp>
        <p:nvSpPr>
          <p:cNvPr id="10" name="Oval Callout 9"/>
          <p:cNvSpPr/>
          <p:nvPr/>
        </p:nvSpPr>
        <p:spPr>
          <a:xfrm>
            <a:off x="3886200" y="4876800"/>
            <a:ext cx="2438400" cy="1295400"/>
          </a:xfrm>
          <a:prstGeom prst="wedgeEllipseCallout">
            <a:avLst>
              <a:gd name="adj1" fmla="val -78920"/>
              <a:gd name="adj2" fmla="val 27811"/>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400" b="1" dirty="0" smtClean="0">
                <a:solidFill>
                  <a:schemeClr val="tx1"/>
                </a:solidFill>
              </a:rPr>
              <a:t>Fixed end of cylinder. Ball valve should be on the hose to this end of cylinder.</a:t>
            </a:r>
            <a:endParaRPr lang="en-US" sz="1400" b="1" dirty="0">
              <a:solidFill>
                <a:schemeClr val="tx1"/>
              </a:solidFill>
            </a:endParaRPr>
          </a:p>
        </p:txBody>
      </p:sp>
      <p:sp>
        <p:nvSpPr>
          <p:cNvPr id="11" name="Oval Callout 10"/>
          <p:cNvSpPr/>
          <p:nvPr/>
        </p:nvSpPr>
        <p:spPr>
          <a:xfrm>
            <a:off x="1981200" y="4648200"/>
            <a:ext cx="1371600" cy="838200"/>
          </a:xfrm>
          <a:prstGeom prst="wedgeEllipseCallout">
            <a:avLst>
              <a:gd name="adj1" fmla="val -21558"/>
              <a:gd name="adj2" fmla="val 76634"/>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400" b="1" dirty="0" smtClean="0">
                <a:solidFill>
                  <a:schemeClr val="tx1"/>
                </a:solidFill>
              </a:rPr>
              <a:t>Ram end of cylinder.</a:t>
            </a:r>
            <a:endParaRPr lang="en-US" sz="1400" b="1" dirty="0">
              <a:solidFill>
                <a:schemeClr val="tx1"/>
              </a:solidFill>
            </a:endParaRPr>
          </a:p>
        </p:txBody>
      </p:sp>
      <p:sp>
        <p:nvSpPr>
          <p:cNvPr id="12" name="Oval Callout 11"/>
          <p:cNvSpPr/>
          <p:nvPr/>
        </p:nvSpPr>
        <p:spPr>
          <a:xfrm>
            <a:off x="3200400" y="6248400"/>
            <a:ext cx="1828800" cy="990600"/>
          </a:xfrm>
          <a:prstGeom prst="wedgeEllipseCallout">
            <a:avLst>
              <a:gd name="adj1" fmla="val -56975"/>
              <a:gd name="adj2" fmla="val -75674"/>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400" b="1" dirty="0" smtClean="0">
                <a:solidFill>
                  <a:schemeClr val="tx1"/>
                </a:solidFill>
              </a:rPr>
              <a:t>Restrictor fitting goes in fixed end of cylinder</a:t>
            </a:r>
            <a:endParaRPr lang="en-US" sz="14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9311A-6585-4D8A-BB66-0050A54C55A9}" type="slidenum">
              <a:rPr lang="en-US" smtClean="0"/>
              <a:pPr/>
              <a:t>14</a:t>
            </a:fld>
            <a:endParaRPr lang="en-US" dirty="0"/>
          </a:p>
        </p:txBody>
      </p:sp>
      <p:cxnSp>
        <p:nvCxnSpPr>
          <p:cNvPr id="3" name="Straight Connector 2"/>
          <p:cNvCxnSpPr/>
          <p:nvPr/>
        </p:nvCxnSpPr>
        <p:spPr>
          <a:xfrm>
            <a:off x="457200" y="152400"/>
            <a:ext cx="58674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09600" y="457200"/>
            <a:ext cx="5867400" cy="3447098"/>
          </a:xfrm>
          <a:prstGeom prst="rect">
            <a:avLst/>
          </a:prstGeom>
          <a:noFill/>
        </p:spPr>
        <p:txBody>
          <a:bodyPr wrap="square" rtlCol="0">
            <a:spAutoFit/>
          </a:bodyPr>
          <a:lstStyle/>
          <a:p>
            <a:pPr algn="ctr"/>
            <a:r>
              <a:rPr lang="en-US" sz="1400" b="1" u="sng" dirty="0" smtClean="0"/>
              <a:t>SERVICE AND MAINTENANCE</a:t>
            </a:r>
          </a:p>
          <a:p>
            <a:endParaRPr lang="en-US" sz="1200" dirty="0" smtClean="0"/>
          </a:p>
          <a:p>
            <a:pPr>
              <a:buFont typeface="Arial" pitchFamily="34" charset="0"/>
              <a:buChar char="•"/>
            </a:pPr>
            <a:r>
              <a:rPr lang="en-US" sz="1200" dirty="0" smtClean="0"/>
              <a:t> Before each use inspect rake for missing, damaged, worn or loose parts, pins, clips and fasteners including but not limited to nuts, bolts, clips, roll pins, etcetera.</a:t>
            </a:r>
          </a:p>
          <a:p>
            <a:pPr>
              <a:buFont typeface="Arial" pitchFamily="34" charset="0"/>
              <a:buChar char="•"/>
            </a:pPr>
            <a:r>
              <a:rPr lang="en-US" sz="1200" dirty="0" smtClean="0"/>
              <a:t> Before each use inspect all hydraulic hoses, fittings, cylinders and valves for damage and/or leaks.</a:t>
            </a:r>
          </a:p>
          <a:p>
            <a:endParaRPr lang="en-US" sz="1200" dirty="0" smtClean="0"/>
          </a:p>
          <a:p>
            <a:r>
              <a:rPr lang="en-US" sz="1200" b="1" dirty="0" smtClean="0"/>
              <a:t>Warning: Hydraulic fluids are under extremely high pressure. Escaping fluid can penetrate clothing and skin causing serious injury. If this should occur, seek medical attention immediately!</a:t>
            </a:r>
          </a:p>
          <a:p>
            <a:endParaRPr lang="en-US" sz="1200" dirty="0" smtClean="0"/>
          </a:p>
          <a:p>
            <a:pPr>
              <a:buFont typeface="Arial" pitchFamily="34" charset="0"/>
              <a:buChar char="•"/>
            </a:pPr>
            <a:r>
              <a:rPr lang="en-US" sz="1200" dirty="0" smtClean="0"/>
              <a:t> It is recommended that you add grease to all grease fittings on your rake daily.</a:t>
            </a:r>
          </a:p>
          <a:p>
            <a:pPr>
              <a:buFont typeface="Arial" pitchFamily="34" charset="0"/>
              <a:buChar char="•"/>
            </a:pPr>
            <a:r>
              <a:rPr lang="en-US" sz="1200" dirty="0" smtClean="0"/>
              <a:t> Replace any damaged and/or worn components as necessary.</a:t>
            </a:r>
          </a:p>
          <a:p>
            <a:endParaRPr lang="en-US" sz="1200" dirty="0" smtClean="0"/>
          </a:p>
          <a:p>
            <a:r>
              <a:rPr lang="en-US" sz="1200" b="1" dirty="0" smtClean="0"/>
              <a:t>Warning: Anytime service, repairs or maintenance is performed on rake, all normal safety measures should be taken. This would include but is not limited to wearing of proper safety clothing and eye protection. Only properly trained mechanics should perform service and repairs.</a:t>
            </a:r>
            <a:endParaRPr lang="en-US" sz="1200" b="1" dirty="0"/>
          </a:p>
        </p:txBody>
      </p:sp>
      <p:sp>
        <p:nvSpPr>
          <p:cNvPr id="5" name="Isosceles Triangle 4"/>
          <p:cNvSpPr/>
          <p:nvPr/>
        </p:nvSpPr>
        <p:spPr>
          <a:xfrm>
            <a:off x="152400" y="1828800"/>
            <a:ext cx="533400" cy="5334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800" b="1" dirty="0" smtClean="0"/>
              <a:t>!</a:t>
            </a:r>
            <a:endParaRPr lang="en-US" sz="2800" b="1" dirty="0"/>
          </a:p>
        </p:txBody>
      </p:sp>
      <p:sp>
        <p:nvSpPr>
          <p:cNvPr id="6" name="Isosceles Triangle 5"/>
          <p:cNvSpPr/>
          <p:nvPr/>
        </p:nvSpPr>
        <p:spPr>
          <a:xfrm>
            <a:off x="152400" y="3048000"/>
            <a:ext cx="533400" cy="5334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800" b="1" dirty="0" smtClean="0"/>
              <a:t>!</a:t>
            </a:r>
            <a:endParaRPr lang="en-US" sz="2800" b="1" dirty="0"/>
          </a:p>
        </p:txBody>
      </p:sp>
      <p:cxnSp>
        <p:nvCxnSpPr>
          <p:cNvPr id="7" name="Straight Connector 6"/>
          <p:cNvCxnSpPr/>
          <p:nvPr/>
        </p:nvCxnSpPr>
        <p:spPr>
          <a:xfrm>
            <a:off x="457200" y="4114800"/>
            <a:ext cx="58674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7200" y="4572000"/>
            <a:ext cx="5867400" cy="1169551"/>
          </a:xfrm>
          <a:prstGeom prst="rect">
            <a:avLst/>
          </a:prstGeom>
          <a:ln w="25400">
            <a:solidFill>
              <a:schemeClr val="tx1"/>
            </a:solidFill>
          </a:ln>
        </p:spPr>
        <p:txBody>
          <a:bodyPr wrap="square">
            <a:spAutoFit/>
          </a:bodyPr>
          <a:lstStyle/>
          <a:p>
            <a:pPr algn="ctr"/>
            <a:r>
              <a:rPr lang="en-US" sz="1000" b="1" dirty="0"/>
              <a:t>STATEMENT</a:t>
            </a:r>
          </a:p>
          <a:p>
            <a:pPr algn="ctr"/>
            <a:r>
              <a:rPr lang="en-US" sz="1000" b="1" dirty="0"/>
              <a:t>OF POLICY</a:t>
            </a:r>
          </a:p>
          <a:p>
            <a:pPr algn="ctr"/>
            <a:r>
              <a:rPr lang="en-US" sz="1000" dirty="0"/>
              <a:t>It is the policy of </a:t>
            </a:r>
            <a:r>
              <a:rPr lang="en-US" sz="1000" dirty="0" smtClean="0"/>
              <a:t>Durabilt Industries, LLC</a:t>
            </a:r>
            <a:r>
              <a:rPr lang="en-US" sz="1000" b="1" dirty="0" smtClean="0"/>
              <a:t> </a:t>
            </a:r>
            <a:r>
              <a:rPr lang="en-US" sz="1000" b="1" dirty="0"/>
              <a:t>to improve its products</a:t>
            </a:r>
          </a:p>
          <a:p>
            <a:pPr algn="ctr"/>
            <a:r>
              <a:rPr lang="en-US" sz="1000" dirty="0"/>
              <a:t>where it is possible and </a:t>
            </a:r>
            <a:r>
              <a:rPr lang="en-US" sz="1000" dirty="0" smtClean="0"/>
              <a:t>practical to </a:t>
            </a:r>
            <a:r>
              <a:rPr lang="en-US" sz="1000" dirty="0"/>
              <a:t>do so. </a:t>
            </a:r>
            <a:r>
              <a:rPr lang="en-US" sz="1000" dirty="0" smtClean="0"/>
              <a:t>Durabilt Industries, LLC</a:t>
            </a:r>
            <a:endParaRPr lang="en-US" sz="1000" b="1" dirty="0"/>
          </a:p>
          <a:p>
            <a:pPr algn="ctr"/>
            <a:r>
              <a:rPr lang="en-US" sz="1000" dirty="0"/>
              <a:t>reserves the right to </a:t>
            </a:r>
            <a:r>
              <a:rPr lang="en-US" sz="1000" dirty="0" smtClean="0"/>
              <a:t>make changes </a:t>
            </a:r>
            <a:r>
              <a:rPr lang="en-US" sz="1000" dirty="0"/>
              <a:t>or improvements in</a:t>
            </a:r>
          </a:p>
          <a:p>
            <a:pPr algn="ctr"/>
            <a:r>
              <a:rPr lang="en-US" sz="1000" dirty="0"/>
              <a:t>design and construction at </a:t>
            </a:r>
            <a:r>
              <a:rPr lang="en-US" sz="1000" dirty="0" smtClean="0"/>
              <a:t>anytime</a:t>
            </a:r>
            <a:r>
              <a:rPr lang="en-US" sz="1000" dirty="0"/>
              <a:t>, without incurring the obligation</a:t>
            </a:r>
          </a:p>
          <a:p>
            <a:pPr algn="ctr"/>
            <a:r>
              <a:rPr lang="en-US" sz="1000" dirty="0"/>
              <a:t>to make these changes </a:t>
            </a:r>
            <a:r>
              <a:rPr lang="en-US" sz="1000" dirty="0" smtClean="0"/>
              <a:t>on previously </a:t>
            </a:r>
            <a:r>
              <a:rPr lang="en-US" sz="1000" dirty="0"/>
              <a:t>manufactured units.</a:t>
            </a:r>
          </a:p>
        </p:txBody>
      </p:sp>
      <p:cxnSp>
        <p:nvCxnSpPr>
          <p:cNvPr id="9" name="Straight Connector 8"/>
          <p:cNvCxnSpPr/>
          <p:nvPr/>
        </p:nvCxnSpPr>
        <p:spPr>
          <a:xfrm>
            <a:off x="457200" y="6096000"/>
            <a:ext cx="58674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200" y="6324600"/>
            <a:ext cx="5867400" cy="1661993"/>
          </a:xfrm>
          <a:prstGeom prst="rect">
            <a:avLst/>
          </a:prstGeom>
        </p:spPr>
        <p:txBody>
          <a:bodyPr wrap="square">
            <a:spAutoFit/>
          </a:bodyPr>
          <a:lstStyle/>
          <a:p>
            <a:pPr algn="ctr"/>
            <a:r>
              <a:rPr lang="en-US" b="1" u="sng" dirty="0" smtClean="0"/>
              <a:t>SPECIFICATIONS</a:t>
            </a:r>
          </a:p>
          <a:p>
            <a:r>
              <a:rPr lang="en-US" sz="1200" b="1" dirty="0" smtClean="0"/>
              <a:t>Description		8 Wheel	10 Wheel	12 Wheel</a:t>
            </a:r>
          </a:p>
          <a:p>
            <a:pPr>
              <a:buFont typeface="Arial" pitchFamily="34" charset="0"/>
              <a:buChar char="•"/>
            </a:pPr>
            <a:r>
              <a:rPr lang="en-US" sz="1200" dirty="0" smtClean="0"/>
              <a:t> Min. HP. Required	       20	          20	           30		</a:t>
            </a:r>
          </a:p>
          <a:p>
            <a:pPr>
              <a:buFont typeface="Arial" pitchFamily="34" charset="0"/>
              <a:buChar char="•"/>
            </a:pPr>
            <a:r>
              <a:rPr lang="en-US" sz="1200" dirty="0" smtClean="0"/>
              <a:t> Hyd. Remotes Required	        1	           1	            1		</a:t>
            </a:r>
          </a:p>
          <a:p>
            <a:pPr>
              <a:buFont typeface="Arial" pitchFamily="34" charset="0"/>
              <a:buChar char="•"/>
            </a:pPr>
            <a:r>
              <a:rPr lang="en-US" sz="1200" dirty="0" smtClean="0"/>
              <a:t> Min. Transport Height	        9’	           9’	            9’		</a:t>
            </a:r>
          </a:p>
          <a:p>
            <a:pPr>
              <a:buFont typeface="Arial" pitchFamily="34" charset="0"/>
              <a:buChar char="•"/>
            </a:pPr>
            <a:r>
              <a:rPr lang="en-US" sz="1200" dirty="0" smtClean="0"/>
              <a:t> Min. Transport Width	        9’	           9’	            9’		</a:t>
            </a:r>
          </a:p>
          <a:p>
            <a:pPr>
              <a:buFont typeface="Arial" pitchFamily="34" charset="0"/>
              <a:buChar char="•"/>
            </a:pPr>
            <a:r>
              <a:rPr lang="en-US" sz="1200" dirty="0" smtClean="0"/>
              <a:t> Shipping Weight	  1640 lbs	     1880 lbs	      2384 lbs		</a:t>
            </a:r>
          </a:p>
          <a:p>
            <a:pPr>
              <a:buFont typeface="Arial" pitchFamily="34" charset="0"/>
              <a:buChar char="•"/>
            </a:pPr>
            <a:r>
              <a:rPr lang="en-US" sz="1200" dirty="0" smtClean="0"/>
              <a:t> Tire Size	                     205/75R15       205/75R15     205/75R15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2400"/>
            <a:ext cx="5638800" cy="3139321"/>
          </a:xfrm>
          <a:prstGeom prst="rect">
            <a:avLst/>
          </a:prstGeom>
        </p:spPr>
        <p:txBody>
          <a:bodyPr wrap="square">
            <a:spAutoFit/>
          </a:bodyPr>
          <a:lstStyle/>
          <a:p>
            <a:r>
              <a:rPr lang="en-US" dirty="0"/>
              <a:t>Note the use of the signal words </a:t>
            </a:r>
            <a:r>
              <a:rPr lang="en-US" b="1" dirty="0" smtClean="0"/>
              <a:t>DANGER, WARNING </a:t>
            </a:r>
            <a:r>
              <a:rPr lang="en-US" dirty="0" smtClean="0"/>
              <a:t>and </a:t>
            </a:r>
            <a:r>
              <a:rPr lang="en-US" b="1" dirty="0"/>
              <a:t>CAUTION with the safety messages. </a:t>
            </a:r>
            <a:r>
              <a:rPr lang="en-US" dirty="0" smtClean="0"/>
              <a:t>The</a:t>
            </a:r>
            <a:r>
              <a:rPr lang="en-US" b="1" dirty="0" smtClean="0"/>
              <a:t> </a:t>
            </a:r>
            <a:r>
              <a:rPr lang="en-US" dirty="0" smtClean="0"/>
              <a:t>appropriate </a:t>
            </a:r>
            <a:r>
              <a:rPr lang="en-US" dirty="0"/>
              <a:t>signal word for each has been </a:t>
            </a:r>
            <a:r>
              <a:rPr lang="en-US" dirty="0" smtClean="0"/>
              <a:t>selected using </a:t>
            </a:r>
            <a:r>
              <a:rPr lang="en-US" dirty="0"/>
              <a:t>the following guidelines:</a:t>
            </a:r>
          </a:p>
          <a:p>
            <a:endParaRPr lang="en-US" b="1" dirty="0" smtClean="0"/>
          </a:p>
          <a:p>
            <a:r>
              <a:rPr lang="en-US" b="1" dirty="0" smtClean="0"/>
              <a:t>	           : </a:t>
            </a:r>
            <a:r>
              <a:rPr lang="en-US" b="1" dirty="0"/>
              <a:t>Indicates an imminently hazardous </a:t>
            </a:r>
            <a:r>
              <a:rPr lang="en-US" b="1" dirty="0" smtClean="0"/>
              <a:t>situation </a:t>
            </a:r>
            <a:r>
              <a:rPr lang="en-US" dirty="0" smtClean="0"/>
              <a:t>that</a:t>
            </a:r>
            <a:r>
              <a:rPr lang="en-US" dirty="0"/>
              <a:t>, if not avoided, will result in death or serious </a:t>
            </a:r>
            <a:r>
              <a:rPr lang="en-US" dirty="0" smtClean="0"/>
              <a:t>injury. This </a:t>
            </a:r>
            <a:r>
              <a:rPr lang="en-US" dirty="0"/>
              <a:t>signal word is to be limited to the most </a:t>
            </a:r>
            <a:r>
              <a:rPr lang="en-US" dirty="0" smtClean="0"/>
              <a:t>extreme situations </a:t>
            </a:r>
            <a:r>
              <a:rPr lang="en-US" dirty="0"/>
              <a:t>typically for machine components which, </a:t>
            </a:r>
            <a:r>
              <a:rPr lang="en-US" dirty="0" smtClean="0"/>
              <a:t>for functional </a:t>
            </a:r>
            <a:r>
              <a:rPr lang="en-US" dirty="0"/>
              <a:t>purposes, cannot be guarded.</a:t>
            </a:r>
          </a:p>
        </p:txBody>
      </p:sp>
      <p:sp>
        <p:nvSpPr>
          <p:cNvPr id="5" name="Rectangle 4"/>
          <p:cNvSpPr/>
          <p:nvPr/>
        </p:nvSpPr>
        <p:spPr>
          <a:xfrm>
            <a:off x="838200" y="3505200"/>
            <a:ext cx="5562600" cy="2862322"/>
          </a:xfrm>
          <a:prstGeom prst="rect">
            <a:avLst/>
          </a:prstGeom>
        </p:spPr>
        <p:txBody>
          <a:bodyPr wrap="square">
            <a:spAutoFit/>
          </a:bodyPr>
          <a:lstStyle/>
          <a:p>
            <a:r>
              <a:rPr lang="en-US" b="1" dirty="0" smtClean="0"/>
              <a:t>	           : </a:t>
            </a:r>
            <a:r>
              <a:rPr lang="en-US" b="1" dirty="0"/>
              <a:t>Indicates a potentially hazardous </a:t>
            </a:r>
            <a:r>
              <a:rPr lang="en-US" b="1" dirty="0" smtClean="0"/>
              <a:t>situation </a:t>
            </a:r>
            <a:r>
              <a:rPr lang="en-US" dirty="0" smtClean="0"/>
              <a:t>that</a:t>
            </a:r>
            <a:r>
              <a:rPr lang="en-US" dirty="0"/>
              <a:t>, if not avoided, could result in death</a:t>
            </a:r>
          </a:p>
          <a:p>
            <a:r>
              <a:rPr lang="en-US" dirty="0"/>
              <a:t>or serious injury, and includes hazards that are</a:t>
            </a:r>
          </a:p>
          <a:p>
            <a:r>
              <a:rPr lang="en-US" dirty="0"/>
              <a:t>exposed when guards are removed. It may </a:t>
            </a:r>
            <a:r>
              <a:rPr lang="en-US" dirty="0" smtClean="0"/>
              <a:t>also be </a:t>
            </a:r>
            <a:r>
              <a:rPr lang="en-US" dirty="0"/>
              <a:t>used to alert against unsafe practices</a:t>
            </a:r>
            <a:r>
              <a:rPr lang="en-US" dirty="0" smtClean="0"/>
              <a:t>.</a:t>
            </a:r>
          </a:p>
          <a:p>
            <a:endParaRPr lang="en-US" dirty="0"/>
          </a:p>
          <a:p>
            <a:r>
              <a:rPr lang="en-US" b="1" dirty="0" smtClean="0"/>
              <a:t>                            : </a:t>
            </a:r>
            <a:r>
              <a:rPr lang="en-US" b="1" dirty="0"/>
              <a:t>Indicates a potentially hazardous </a:t>
            </a:r>
            <a:r>
              <a:rPr lang="en-US" b="1" dirty="0" smtClean="0"/>
              <a:t>situation </a:t>
            </a:r>
            <a:r>
              <a:rPr lang="en-US" dirty="0" smtClean="0"/>
              <a:t>that</a:t>
            </a:r>
            <a:r>
              <a:rPr lang="en-US" dirty="0"/>
              <a:t>, if not avoided, may result in minor or</a:t>
            </a:r>
          </a:p>
          <a:p>
            <a:r>
              <a:rPr lang="en-US" dirty="0"/>
              <a:t>moderate injury. It may also be used to </a:t>
            </a:r>
            <a:r>
              <a:rPr lang="en-US" dirty="0" smtClean="0"/>
              <a:t>alert against </a:t>
            </a:r>
            <a:r>
              <a:rPr lang="en-US" dirty="0"/>
              <a:t>unsafe practices.</a:t>
            </a:r>
          </a:p>
        </p:txBody>
      </p:sp>
      <p:sp>
        <p:nvSpPr>
          <p:cNvPr id="6" name="Rectangle 5"/>
          <p:cNvSpPr/>
          <p:nvPr/>
        </p:nvSpPr>
        <p:spPr>
          <a:xfrm>
            <a:off x="609600" y="6781800"/>
            <a:ext cx="5867400" cy="738664"/>
          </a:xfrm>
          <a:prstGeom prst="rect">
            <a:avLst/>
          </a:prstGeom>
        </p:spPr>
        <p:txBody>
          <a:bodyPr wrap="square">
            <a:spAutoFit/>
          </a:bodyPr>
          <a:lstStyle/>
          <a:p>
            <a:r>
              <a:rPr lang="en-US" sz="1400" dirty="0"/>
              <a:t>If you have questions not answered in this manual or require additional copies or the manual is damaged, </a:t>
            </a:r>
            <a:r>
              <a:rPr lang="en-US" sz="1400" dirty="0" smtClean="0"/>
              <a:t>please contact </a:t>
            </a:r>
            <a:r>
              <a:rPr lang="en-US" sz="1400" dirty="0"/>
              <a:t>your dealer or the manufacturer directly.</a:t>
            </a:r>
          </a:p>
        </p:txBody>
      </p:sp>
      <p:cxnSp>
        <p:nvCxnSpPr>
          <p:cNvPr id="7" name="Straight Connector 6"/>
          <p:cNvCxnSpPr/>
          <p:nvPr/>
        </p:nvCxnSpPr>
        <p:spPr>
          <a:xfrm>
            <a:off x="533400" y="152400"/>
            <a:ext cx="58674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14" descr="Warning.jpg"/>
          <p:cNvPicPr>
            <a:picLocks noChangeAspect="1"/>
          </p:cNvPicPr>
          <p:nvPr/>
        </p:nvPicPr>
        <p:blipFill>
          <a:blip r:embed="rId3" cstate="print"/>
          <a:stretch>
            <a:fillRect/>
          </a:stretch>
        </p:blipFill>
        <p:spPr>
          <a:xfrm>
            <a:off x="838200" y="3505200"/>
            <a:ext cx="1581150" cy="310682"/>
          </a:xfrm>
          <a:prstGeom prst="rect">
            <a:avLst/>
          </a:prstGeom>
        </p:spPr>
      </p:pic>
      <p:pic>
        <p:nvPicPr>
          <p:cNvPr id="16" name="Picture 15" descr="Caution.jpg"/>
          <p:cNvPicPr>
            <a:picLocks noChangeAspect="1"/>
          </p:cNvPicPr>
          <p:nvPr/>
        </p:nvPicPr>
        <p:blipFill>
          <a:blip r:embed="rId4" cstate="print"/>
          <a:stretch>
            <a:fillRect/>
          </a:stretch>
        </p:blipFill>
        <p:spPr>
          <a:xfrm>
            <a:off x="838200" y="5181600"/>
            <a:ext cx="1600200" cy="320040"/>
          </a:xfrm>
          <a:prstGeom prst="rect">
            <a:avLst/>
          </a:prstGeom>
        </p:spPr>
      </p:pic>
      <p:cxnSp>
        <p:nvCxnSpPr>
          <p:cNvPr id="17" name="Straight Connector 16"/>
          <p:cNvCxnSpPr/>
          <p:nvPr/>
        </p:nvCxnSpPr>
        <p:spPr>
          <a:xfrm>
            <a:off x="533400" y="6553200"/>
            <a:ext cx="58674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2" name="Picture 11" descr="Danger.jpg"/>
          <p:cNvPicPr>
            <a:picLocks noChangeAspect="1"/>
          </p:cNvPicPr>
          <p:nvPr/>
        </p:nvPicPr>
        <p:blipFill>
          <a:blip r:embed="rId5" cstate="print"/>
          <a:stretch>
            <a:fillRect/>
          </a:stretch>
        </p:blipFill>
        <p:spPr>
          <a:xfrm>
            <a:off x="838200" y="1524000"/>
            <a:ext cx="1574800" cy="304979"/>
          </a:xfrm>
          <a:prstGeom prst="rect">
            <a:avLst/>
          </a:prstGeom>
        </p:spPr>
      </p:pic>
      <p:sp>
        <p:nvSpPr>
          <p:cNvPr id="18" name="Isosceles Triangle 17"/>
          <p:cNvSpPr/>
          <p:nvPr/>
        </p:nvSpPr>
        <p:spPr>
          <a:xfrm>
            <a:off x="152400" y="2286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11" name="Slide Number Placeholder 10"/>
          <p:cNvSpPr>
            <a:spLocks noGrp="1"/>
          </p:cNvSpPr>
          <p:nvPr>
            <p:ph type="sldNum" sz="quarter" idx="12"/>
          </p:nvPr>
        </p:nvSpPr>
        <p:spPr/>
        <p:txBody>
          <a:bodyPr/>
          <a:lstStyle/>
          <a:p>
            <a:fld id="{8389311A-6585-4D8A-BB66-0050A54C55A9}"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62400" y="685800"/>
            <a:ext cx="25146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962400" y="1143000"/>
            <a:ext cx="2514600" cy="1015663"/>
          </a:xfrm>
          <a:prstGeom prst="rect">
            <a:avLst/>
          </a:prstGeom>
          <a:noFill/>
        </p:spPr>
        <p:txBody>
          <a:bodyPr wrap="square" rtlCol="0">
            <a:spAutoFit/>
          </a:bodyPr>
          <a:lstStyle/>
          <a:p>
            <a:pPr algn="ctr"/>
            <a:r>
              <a:rPr lang="en-US" sz="2000" b="1" dirty="0" smtClean="0"/>
              <a:t>MAXIMUM SAFE TOWING SPEED</a:t>
            </a:r>
          </a:p>
          <a:p>
            <a:pPr algn="ctr"/>
            <a:r>
              <a:rPr lang="en-US" sz="2000" b="1" dirty="0" smtClean="0"/>
              <a:t>25 MPH</a:t>
            </a:r>
            <a:endParaRPr lang="en-US" sz="2000" b="1" dirty="0"/>
          </a:p>
        </p:txBody>
      </p:sp>
      <p:sp>
        <p:nvSpPr>
          <p:cNvPr id="11" name="TextBox 10"/>
          <p:cNvSpPr txBox="1"/>
          <p:nvPr/>
        </p:nvSpPr>
        <p:spPr>
          <a:xfrm>
            <a:off x="5943600" y="2438400"/>
            <a:ext cx="533400" cy="215444"/>
          </a:xfrm>
          <a:prstGeom prst="rect">
            <a:avLst/>
          </a:prstGeom>
          <a:noFill/>
        </p:spPr>
        <p:txBody>
          <a:bodyPr wrap="square" rtlCol="0">
            <a:spAutoFit/>
          </a:bodyPr>
          <a:lstStyle/>
          <a:p>
            <a:r>
              <a:rPr lang="en-US" sz="800" dirty="0" smtClean="0"/>
              <a:t>260040</a:t>
            </a:r>
            <a:endParaRPr lang="en-US" sz="800" dirty="0"/>
          </a:p>
        </p:txBody>
      </p:sp>
      <p:pic>
        <p:nvPicPr>
          <p:cNvPr id="12" name="Picture 11" descr="Caution.jpg"/>
          <p:cNvPicPr>
            <a:picLocks noChangeAspect="1"/>
          </p:cNvPicPr>
          <p:nvPr/>
        </p:nvPicPr>
        <p:blipFill>
          <a:blip r:embed="rId3" cstate="print"/>
          <a:stretch>
            <a:fillRect/>
          </a:stretch>
        </p:blipFill>
        <p:spPr>
          <a:xfrm>
            <a:off x="3962400" y="685800"/>
            <a:ext cx="2514600" cy="502920"/>
          </a:xfrm>
          <a:prstGeom prst="rect">
            <a:avLst/>
          </a:prstGeom>
        </p:spPr>
      </p:pic>
      <p:sp>
        <p:nvSpPr>
          <p:cNvPr id="13" name="Rectangle 12"/>
          <p:cNvSpPr/>
          <p:nvPr/>
        </p:nvSpPr>
        <p:spPr>
          <a:xfrm>
            <a:off x="533400" y="3886200"/>
            <a:ext cx="25146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533400" y="4343400"/>
            <a:ext cx="2514600" cy="1323439"/>
          </a:xfrm>
          <a:prstGeom prst="rect">
            <a:avLst/>
          </a:prstGeom>
          <a:noFill/>
        </p:spPr>
        <p:txBody>
          <a:bodyPr wrap="square" rtlCol="0">
            <a:spAutoFit/>
          </a:bodyPr>
          <a:lstStyle/>
          <a:p>
            <a:pPr algn="ctr"/>
            <a:r>
              <a:rPr lang="en-US" sz="1600" b="1" dirty="0" smtClean="0"/>
              <a:t>ALWAYS USE WARNING FLASHERS ON TRACTOR EXCEPT WHEN PROHIBITED BY LAW </a:t>
            </a:r>
            <a:endParaRPr lang="en-US" sz="1600" b="1" dirty="0"/>
          </a:p>
        </p:txBody>
      </p:sp>
      <p:sp>
        <p:nvSpPr>
          <p:cNvPr id="15" name="TextBox 14"/>
          <p:cNvSpPr txBox="1"/>
          <p:nvPr/>
        </p:nvSpPr>
        <p:spPr>
          <a:xfrm>
            <a:off x="2514600" y="5638800"/>
            <a:ext cx="533400" cy="215444"/>
          </a:xfrm>
          <a:prstGeom prst="rect">
            <a:avLst/>
          </a:prstGeom>
          <a:noFill/>
        </p:spPr>
        <p:txBody>
          <a:bodyPr wrap="square" rtlCol="0">
            <a:spAutoFit/>
          </a:bodyPr>
          <a:lstStyle/>
          <a:p>
            <a:r>
              <a:rPr lang="en-US" sz="800" dirty="0" smtClean="0"/>
              <a:t>260041</a:t>
            </a:r>
            <a:endParaRPr lang="en-US" sz="800" dirty="0"/>
          </a:p>
        </p:txBody>
      </p:sp>
      <p:pic>
        <p:nvPicPr>
          <p:cNvPr id="16" name="Picture 15" descr="Caution.jpg"/>
          <p:cNvPicPr>
            <a:picLocks noChangeAspect="1"/>
          </p:cNvPicPr>
          <p:nvPr/>
        </p:nvPicPr>
        <p:blipFill>
          <a:blip r:embed="rId3" cstate="print"/>
          <a:stretch>
            <a:fillRect/>
          </a:stretch>
        </p:blipFill>
        <p:spPr>
          <a:xfrm>
            <a:off x="533400" y="3886200"/>
            <a:ext cx="2514600" cy="502920"/>
          </a:xfrm>
          <a:prstGeom prst="rect">
            <a:avLst/>
          </a:prstGeom>
        </p:spPr>
      </p:pic>
      <p:pic>
        <p:nvPicPr>
          <p:cNvPr id="21" name="Picture 20" descr="Triangle_23-R_150_LABEL.gif"/>
          <p:cNvPicPr>
            <a:picLocks noChangeAspect="1"/>
          </p:cNvPicPr>
          <p:nvPr/>
        </p:nvPicPr>
        <p:blipFill>
          <a:blip r:embed="rId4" cstate="print"/>
          <a:srcRect t="20000" r="31429" b="20000"/>
          <a:stretch>
            <a:fillRect/>
          </a:stretch>
        </p:blipFill>
        <p:spPr>
          <a:xfrm>
            <a:off x="1371600" y="6934200"/>
            <a:ext cx="2057400" cy="1800225"/>
          </a:xfrm>
          <a:prstGeom prst="rect">
            <a:avLst/>
          </a:prstGeom>
        </p:spPr>
      </p:pic>
      <p:pic>
        <p:nvPicPr>
          <p:cNvPr id="22" name="Picture 21" descr="Warning.jpg"/>
          <p:cNvPicPr>
            <a:picLocks noChangeAspect="1"/>
          </p:cNvPicPr>
          <p:nvPr/>
        </p:nvPicPr>
        <p:blipFill>
          <a:blip r:embed="rId5" cstate="print"/>
          <a:stretch>
            <a:fillRect/>
          </a:stretch>
        </p:blipFill>
        <p:spPr>
          <a:xfrm>
            <a:off x="3429000" y="6858000"/>
            <a:ext cx="2419350" cy="475381"/>
          </a:xfrm>
          <a:prstGeom prst="rect">
            <a:avLst/>
          </a:prstGeom>
        </p:spPr>
      </p:pic>
      <p:sp>
        <p:nvSpPr>
          <p:cNvPr id="23" name="TextBox 22"/>
          <p:cNvSpPr txBox="1"/>
          <p:nvPr/>
        </p:nvSpPr>
        <p:spPr>
          <a:xfrm>
            <a:off x="3581400" y="7467600"/>
            <a:ext cx="2057400" cy="1015663"/>
          </a:xfrm>
          <a:prstGeom prst="rect">
            <a:avLst/>
          </a:prstGeom>
          <a:noFill/>
        </p:spPr>
        <p:txBody>
          <a:bodyPr wrap="square" rtlCol="0">
            <a:spAutoFit/>
          </a:bodyPr>
          <a:lstStyle/>
          <a:p>
            <a:r>
              <a:rPr lang="en-US" sz="2000" b="1" dirty="0" smtClean="0"/>
              <a:t>PINCH POINT.</a:t>
            </a:r>
          </a:p>
          <a:p>
            <a:r>
              <a:rPr lang="en-US" sz="2000" dirty="0" smtClean="0"/>
              <a:t>Keep hands and fingers clear.</a:t>
            </a:r>
            <a:endParaRPr lang="en-US" sz="2000" dirty="0"/>
          </a:p>
        </p:txBody>
      </p:sp>
      <p:sp>
        <p:nvSpPr>
          <p:cNvPr id="24" name="Rectangle 23"/>
          <p:cNvSpPr/>
          <p:nvPr/>
        </p:nvSpPr>
        <p:spPr>
          <a:xfrm>
            <a:off x="3429000" y="6858000"/>
            <a:ext cx="2438400" cy="1905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5181600" y="8458200"/>
            <a:ext cx="609600" cy="215444"/>
          </a:xfrm>
          <a:prstGeom prst="rect">
            <a:avLst/>
          </a:prstGeom>
          <a:noFill/>
        </p:spPr>
        <p:txBody>
          <a:bodyPr wrap="square" rtlCol="0">
            <a:spAutoFit/>
          </a:bodyPr>
          <a:lstStyle/>
          <a:p>
            <a:r>
              <a:rPr lang="en-US" sz="800" dirty="0" smtClean="0"/>
              <a:t>260045</a:t>
            </a:r>
            <a:endParaRPr lang="en-US" sz="800" dirty="0"/>
          </a:p>
        </p:txBody>
      </p:sp>
      <p:sp>
        <p:nvSpPr>
          <p:cNvPr id="26" name="Rectangle 25"/>
          <p:cNvSpPr/>
          <p:nvPr/>
        </p:nvSpPr>
        <p:spPr>
          <a:xfrm>
            <a:off x="1371600" y="6858000"/>
            <a:ext cx="4495800" cy="1905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3962400" y="152400"/>
            <a:ext cx="2514600" cy="461665"/>
          </a:xfrm>
          <a:prstGeom prst="rect">
            <a:avLst/>
          </a:prstGeom>
          <a:noFill/>
        </p:spPr>
        <p:txBody>
          <a:bodyPr wrap="square" rtlCol="0">
            <a:spAutoFit/>
          </a:bodyPr>
          <a:lstStyle/>
          <a:p>
            <a:r>
              <a:rPr lang="en-US" sz="1200" dirty="0" smtClean="0"/>
              <a:t>(located on top of tongue at hitch clevis)</a:t>
            </a:r>
            <a:endParaRPr lang="en-US" sz="1200" dirty="0"/>
          </a:p>
        </p:txBody>
      </p:sp>
      <p:sp>
        <p:nvSpPr>
          <p:cNvPr id="31" name="TextBox 30"/>
          <p:cNvSpPr txBox="1"/>
          <p:nvPr/>
        </p:nvSpPr>
        <p:spPr>
          <a:xfrm>
            <a:off x="533400" y="3352800"/>
            <a:ext cx="2514600" cy="461665"/>
          </a:xfrm>
          <a:prstGeom prst="rect">
            <a:avLst/>
          </a:prstGeom>
          <a:noFill/>
        </p:spPr>
        <p:txBody>
          <a:bodyPr wrap="square" rtlCol="0">
            <a:spAutoFit/>
          </a:bodyPr>
          <a:lstStyle/>
          <a:p>
            <a:r>
              <a:rPr lang="en-US" sz="1200" dirty="0" smtClean="0"/>
              <a:t>(located on top of tongue at hitch clevis)</a:t>
            </a:r>
            <a:endParaRPr lang="en-US" sz="1200" dirty="0"/>
          </a:p>
        </p:txBody>
      </p:sp>
      <p:sp>
        <p:nvSpPr>
          <p:cNvPr id="32" name="TextBox 31"/>
          <p:cNvSpPr txBox="1"/>
          <p:nvPr/>
        </p:nvSpPr>
        <p:spPr>
          <a:xfrm>
            <a:off x="2362200" y="6248400"/>
            <a:ext cx="2514600" cy="461665"/>
          </a:xfrm>
          <a:prstGeom prst="rect">
            <a:avLst/>
          </a:prstGeom>
          <a:noFill/>
        </p:spPr>
        <p:txBody>
          <a:bodyPr wrap="square" rtlCol="0">
            <a:spAutoFit/>
          </a:bodyPr>
          <a:lstStyle/>
          <a:p>
            <a:r>
              <a:rPr lang="en-US" sz="1200" dirty="0" smtClean="0"/>
              <a:t>(located on top of frame in front of hydraulic cylinders)</a:t>
            </a:r>
            <a:endParaRPr lang="en-US" sz="1200" dirty="0"/>
          </a:p>
        </p:txBody>
      </p:sp>
      <p:sp>
        <p:nvSpPr>
          <p:cNvPr id="33" name="Slide Number Placeholder 32"/>
          <p:cNvSpPr>
            <a:spLocks noGrp="1"/>
          </p:cNvSpPr>
          <p:nvPr>
            <p:ph type="sldNum" sz="quarter" idx="12"/>
          </p:nvPr>
        </p:nvSpPr>
        <p:spPr/>
        <p:txBody>
          <a:bodyPr/>
          <a:lstStyle/>
          <a:p>
            <a:fld id="{8389311A-6585-4D8A-BB66-0050A54C55A9}"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ution.jpg"/>
          <p:cNvPicPr>
            <a:picLocks noChangeAspect="1"/>
          </p:cNvPicPr>
          <p:nvPr/>
        </p:nvPicPr>
        <p:blipFill>
          <a:blip r:embed="rId3" cstate="print"/>
          <a:stretch>
            <a:fillRect/>
          </a:stretch>
        </p:blipFill>
        <p:spPr>
          <a:xfrm>
            <a:off x="457200" y="914400"/>
            <a:ext cx="3048000" cy="609600"/>
          </a:xfrm>
          <a:prstGeom prst="rect">
            <a:avLst/>
          </a:prstGeom>
        </p:spPr>
      </p:pic>
      <p:sp>
        <p:nvSpPr>
          <p:cNvPr id="5" name="Rectangle 4"/>
          <p:cNvSpPr/>
          <p:nvPr/>
        </p:nvSpPr>
        <p:spPr>
          <a:xfrm>
            <a:off x="457200" y="914400"/>
            <a:ext cx="3048000" cy="39624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6" name="TextBox 5"/>
          <p:cNvSpPr txBox="1"/>
          <p:nvPr/>
        </p:nvSpPr>
        <p:spPr>
          <a:xfrm>
            <a:off x="457200" y="1524000"/>
            <a:ext cx="3048000" cy="3416320"/>
          </a:xfrm>
          <a:prstGeom prst="rect">
            <a:avLst/>
          </a:prstGeom>
          <a:noFill/>
        </p:spPr>
        <p:txBody>
          <a:bodyPr wrap="square" rtlCol="0">
            <a:spAutoFit/>
          </a:bodyPr>
          <a:lstStyle/>
          <a:p>
            <a:pPr marL="342900" indent="-342900">
              <a:buFont typeface="+mj-lt"/>
              <a:buAutoNum type="arabicPeriod"/>
            </a:pPr>
            <a:r>
              <a:rPr lang="en-US" sz="1200" dirty="0" smtClean="0">
                <a:latin typeface="Calibri" pitchFamily="34" charset="0"/>
              </a:rPr>
              <a:t>Read and understand the operator’s manual.</a:t>
            </a:r>
          </a:p>
          <a:p>
            <a:pPr marL="342900" indent="-342900">
              <a:buFont typeface="+mj-lt"/>
              <a:buAutoNum type="arabicPeriod"/>
            </a:pPr>
            <a:r>
              <a:rPr lang="en-US" sz="1200" dirty="0" smtClean="0">
                <a:latin typeface="Calibri" pitchFamily="34" charset="0"/>
              </a:rPr>
              <a:t>Stop the tractor engine before leaving the operator’s platform.</a:t>
            </a:r>
          </a:p>
          <a:p>
            <a:pPr marL="342900" indent="-342900">
              <a:buFont typeface="+mj-lt"/>
              <a:buAutoNum type="arabicPeriod"/>
            </a:pPr>
            <a:r>
              <a:rPr lang="en-US" sz="1200" dirty="0" smtClean="0">
                <a:latin typeface="Calibri" pitchFamily="34" charset="0"/>
              </a:rPr>
              <a:t>Keep riders off the machine.</a:t>
            </a:r>
          </a:p>
          <a:p>
            <a:pPr marL="342900" indent="-342900">
              <a:buFont typeface="+mj-lt"/>
              <a:buAutoNum type="arabicPeriod"/>
            </a:pPr>
            <a:r>
              <a:rPr lang="en-US" sz="1200" dirty="0" smtClean="0">
                <a:latin typeface="Calibri" pitchFamily="34" charset="0"/>
              </a:rPr>
              <a:t>Make certain everyone is clear of machine before starting the tractor engine and operating.</a:t>
            </a:r>
          </a:p>
          <a:p>
            <a:pPr marL="342900" indent="-342900">
              <a:buFont typeface="+mj-lt"/>
              <a:buAutoNum type="arabicPeriod"/>
            </a:pPr>
            <a:r>
              <a:rPr lang="en-US" sz="1200" dirty="0" smtClean="0">
                <a:latin typeface="Calibri" pitchFamily="34" charset="0"/>
              </a:rPr>
              <a:t>Keep all shields in place.</a:t>
            </a:r>
          </a:p>
          <a:p>
            <a:pPr marL="342900" indent="-342900">
              <a:buFont typeface="+mj-lt"/>
              <a:buAutoNum type="arabicPeriod"/>
            </a:pPr>
            <a:r>
              <a:rPr lang="en-US" sz="1200" dirty="0" smtClean="0">
                <a:latin typeface="Calibri" pitchFamily="34" charset="0"/>
              </a:rPr>
              <a:t>Never lubricate, adjust or service the machine with tractor engine running.</a:t>
            </a:r>
          </a:p>
          <a:p>
            <a:pPr marL="342900" indent="-342900">
              <a:buFont typeface="+mj-lt"/>
              <a:buAutoNum type="arabicPeriod"/>
            </a:pPr>
            <a:r>
              <a:rPr lang="en-US" sz="1200" dirty="0" smtClean="0">
                <a:latin typeface="Calibri" pitchFamily="34" charset="0"/>
              </a:rPr>
              <a:t>Wait for all movement to stop before servicing.</a:t>
            </a:r>
          </a:p>
          <a:p>
            <a:pPr marL="342900" indent="-342900">
              <a:buFont typeface="+mj-lt"/>
              <a:buAutoNum type="arabicPeriod"/>
            </a:pPr>
            <a:r>
              <a:rPr lang="en-US" sz="1200" dirty="0" smtClean="0">
                <a:latin typeface="Calibri" pitchFamily="34" charset="0"/>
              </a:rPr>
              <a:t>Keep hands, feet and clothing away from moving parts.</a:t>
            </a:r>
          </a:p>
          <a:p>
            <a:pPr marL="342900" indent="-342900">
              <a:buFont typeface="+mj-lt"/>
              <a:buAutoNum type="arabicPeriod"/>
            </a:pPr>
            <a:r>
              <a:rPr lang="en-US" sz="1200" dirty="0" smtClean="0">
                <a:latin typeface="Calibri" pitchFamily="34" charset="0"/>
              </a:rPr>
              <a:t>Use flashing warning lights when operating on highways except when prohibited by law.</a:t>
            </a:r>
            <a:endParaRPr lang="en-US" sz="1200" dirty="0">
              <a:latin typeface="Calibri" pitchFamily="34" charset="0"/>
            </a:endParaRPr>
          </a:p>
        </p:txBody>
      </p:sp>
      <p:sp>
        <p:nvSpPr>
          <p:cNvPr id="7" name="TextBox 6"/>
          <p:cNvSpPr txBox="1"/>
          <p:nvPr/>
        </p:nvSpPr>
        <p:spPr>
          <a:xfrm>
            <a:off x="2895600" y="4648200"/>
            <a:ext cx="457200" cy="184666"/>
          </a:xfrm>
          <a:prstGeom prst="rect">
            <a:avLst/>
          </a:prstGeom>
          <a:noFill/>
        </p:spPr>
        <p:txBody>
          <a:bodyPr wrap="square" rtlCol="0">
            <a:spAutoFit/>
          </a:bodyPr>
          <a:lstStyle/>
          <a:p>
            <a:r>
              <a:rPr lang="en-US" sz="600" dirty="0" smtClean="0">
                <a:latin typeface="Calibri" pitchFamily="34" charset="0"/>
              </a:rPr>
              <a:t>260002</a:t>
            </a:r>
            <a:endParaRPr lang="en-US" sz="600" dirty="0">
              <a:latin typeface="Calibri" pitchFamily="34" charset="0"/>
            </a:endParaRPr>
          </a:p>
        </p:txBody>
      </p:sp>
      <p:pic>
        <p:nvPicPr>
          <p:cNvPr id="8" name="Picture 7" descr="Caution.jpg"/>
          <p:cNvPicPr>
            <a:picLocks noChangeAspect="1"/>
          </p:cNvPicPr>
          <p:nvPr/>
        </p:nvPicPr>
        <p:blipFill>
          <a:blip r:embed="rId3" cstate="print"/>
          <a:stretch>
            <a:fillRect/>
          </a:stretch>
        </p:blipFill>
        <p:spPr>
          <a:xfrm>
            <a:off x="457200" y="6172200"/>
            <a:ext cx="3810000" cy="762000"/>
          </a:xfrm>
          <a:prstGeom prst="rect">
            <a:avLst/>
          </a:prstGeom>
        </p:spPr>
      </p:pic>
      <p:sp>
        <p:nvSpPr>
          <p:cNvPr id="10" name="Rectangle 9"/>
          <p:cNvSpPr/>
          <p:nvPr/>
        </p:nvSpPr>
        <p:spPr>
          <a:xfrm>
            <a:off x="457200" y="6172200"/>
            <a:ext cx="3810000" cy="22860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1" name="TextBox 10"/>
          <p:cNvSpPr txBox="1"/>
          <p:nvPr/>
        </p:nvSpPr>
        <p:spPr>
          <a:xfrm>
            <a:off x="457200" y="6781800"/>
            <a:ext cx="3810000" cy="1415772"/>
          </a:xfrm>
          <a:prstGeom prst="rect">
            <a:avLst/>
          </a:prstGeom>
          <a:noFill/>
        </p:spPr>
        <p:txBody>
          <a:bodyPr wrap="square" rtlCol="0">
            <a:spAutoFit/>
          </a:bodyPr>
          <a:lstStyle/>
          <a:p>
            <a:pPr algn="ctr"/>
            <a:endParaRPr lang="en-US" dirty="0" smtClean="0">
              <a:latin typeface="Calibri" pitchFamily="34" charset="0"/>
            </a:endParaRPr>
          </a:p>
          <a:p>
            <a:pPr algn="ctr"/>
            <a:r>
              <a:rPr lang="en-US" sz="2000" b="1" dirty="0" smtClean="0">
                <a:latin typeface="Calibri" pitchFamily="34" charset="0"/>
              </a:rPr>
              <a:t>STAY CLEAR WHEN OPERATING.</a:t>
            </a:r>
          </a:p>
          <a:p>
            <a:pPr algn="ctr"/>
            <a:endParaRPr lang="en-US" sz="1200" dirty="0">
              <a:latin typeface="Calibri" pitchFamily="34" charset="0"/>
            </a:endParaRPr>
          </a:p>
          <a:p>
            <a:pPr algn="ctr"/>
            <a:r>
              <a:rPr lang="en-US" dirty="0" smtClean="0">
                <a:latin typeface="Calibri" pitchFamily="34" charset="0"/>
              </a:rPr>
              <a:t>Read and understand instruction manual before operating.</a:t>
            </a:r>
            <a:endParaRPr lang="en-US" dirty="0">
              <a:latin typeface="Calibri" pitchFamily="34" charset="0"/>
            </a:endParaRPr>
          </a:p>
        </p:txBody>
      </p:sp>
      <p:sp>
        <p:nvSpPr>
          <p:cNvPr id="12" name="TextBox 11"/>
          <p:cNvSpPr txBox="1"/>
          <p:nvPr/>
        </p:nvSpPr>
        <p:spPr>
          <a:xfrm>
            <a:off x="3657600" y="8229600"/>
            <a:ext cx="457200" cy="184666"/>
          </a:xfrm>
          <a:prstGeom prst="rect">
            <a:avLst/>
          </a:prstGeom>
          <a:noFill/>
        </p:spPr>
        <p:txBody>
          <a:bodyPr wrap="square" rtlCol="0">
            <a:spAutoFit/>
          </a:bodyPr>
          <a:lstStyle/>
          <a:p>
            <a:r>
              <a:rPr lang="en-US" sz="600" dirty="0" smtClean="0">
                <a:latin typeface="Calibri" pitchFamily="34" charset="0"/>
              </a:rPr>
              <a:t>260044</a:t>
            </a:r>
            <a:endParaRPr lang="en-US" sz="600" dirty="0">
              <a:latin typeface="Calibri" pitchFamily="34" charset="0"/>
            </a:endParaRPr>
          </a:p>
        </p:txBody>
      </p:sp>
      <p:sp>
        <p:nvSpPr>
          <p:cNvPr id="13" name="TextBox 12"/>
          <p:cNvSpPr txBox="1"/>
          <p:nvPr/>
        </p:nvSpPr>
        <p:spPr>
          <a:xfrm>
            <a:off x="457200" y="533400"/>
            <a:ext cx="3048000" cy="276999"/>
          </a:xfrm>
          <a:prstGeom prst="rect">
            <a:avLst/>
          </a:prstGeom>
          <a:noFill/>
        </p:spPr>
        <p:txBody>
          <a:bodyPr wrap="square" rtlCol="0">
            <a:spAutoFit/>
          </a:bodyPr>
          <a:lstStyle/>
          <a:p>
            <a:pPr algn="ctr"/>
            <a:r>
              <a:rPr lang="en-US" sz="1200" dirty="0" smtClean="0">
                <a:latin typeface="Calibri" pitchFamily="34" charset="0"/>
              </a:rPr>
              <a:t>( Top of tongue just below hose hole)</a:t>
            </a:r>
            <a:endParaRPr lang="en-US" sz="1200" dirty="0">
              <a:latin typeface="Calibri" pitchFamily="34" charset="0"/>
            </a:endParaRPr>
          </a:p>
        </p:txBody>
      </p:sp>
      <p:sp>
        <p:nvSpPr>
          <p:cNvPr id="14" name="TextBox 13"/>
          <p:cNvSpPr txBox="1"/>
          <p:nvPr/>
        </p:nvSpPr>
        <p:spPr>
          <a:xfrm>
            <a:off x="762000" y="5715000"/>
            <a:ext cx="3048000" cy="461665"/>
          </a:xfrm>
          <a:prstGeom prst="rect">
            <a:avLst/>
          </a:prstGeom>
          <a:noFill/>
        </p:spPr>
        <p:txBody>
          <a:bodyPr wrap="square" rtlCol="0">
            <a:spAutoFit/>
          </a:bodyPr>
          <a:lstStyle/>
          <a:p>
            <a:pPr algn="ctr"/>
            <a:r>
              <a:rPr lang="en-US" sz="1200" dirty="0" smtClean="0">
                <a:latin typeface="Calibri" pitchFamily="34" charset="0"/>
              </a:rPr>
              <a:t>( Front of spring tower right side up when rake is in working position)</a:t>
            </a:r>
            <a:endParaRPr lang="en-US" sz="1200" dirty="0">
              <a:latin typeface="Calibri" pitchFamily="34" charset="0"/>
            </a:endParaRPr>
          </a:p>
        </p:txBody>
      </p:sp>
      <p:sp>
        <p:nvSpPr>
          <p:cNvPr id="123" name="Rectangle 122"/>
          <p:cNvSpPr/>
          <p:nvPr/>
        </p:nvSpPr>
        <p:spPr>
          <a:xfrm rot="5400000">
            <a:off x="2590800" y="2514600"/>
            <a:ext cx="4876800" cy="1676400"/>
          </a:xfrm>
          <a:prstGeom prst="rect">
            <a:avLst/>
          </a:prstGeom>
          <a:solidFill>
            <a:srgbClr val="FFFF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29" name="Freeform 128"/>
          <p:cNvSpPr/>
          <p:nvPr/>
        </p:nvSpPr>
        <p:spPr>
          <a:xfrm rot="5400000">
            <a:off x="4371975" y="5153025"/>
            <a:ext cx="542925" cy="752475"/>
          </a:xfrm>
          <a:custGeom>
            <a:avLst/>
            <a:gdLst>
              <a:gd name="connsiteX0" fmla="*/ 0 w 542925"/>
              <a:gd name="connsiteY0" fmla="*/ 0 h 752475"/>
              <a:gd name="connsiteX1" fmla="*/ 542925 w 542925"/>
              <a:gd name="connsiteY1" fmla="*/ 504825 h 752475"/>
              <a:gd name="connsiteX2" fmla="*/ 542925 w 542925"/>
              <a:gd name="connsiteY2" fmla="*/ 752475 h 752475"/>
              <a:gd name="connsiteX3" fmla="*/ 0 w 542925"/>
              <a:gd name="connsiteY3" fmla="*/ 266700 h 752475"/>
              <a:gd name="connsiteX4" fmla="*/ 0 w 542925"/>
              <a:gd name="connsiteY4" fmla="*/ 0 h 75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752475">
                <a:moveTo>
                  <a:pt x="0" y="0"/>
                </a:moveTo>
                <a:lnTo>
                  <a:pt x="542925" y="504825"/>
                </a:lnTo>
                <a:lnTo>
                  <a:pt x="542925" y="752475"/>
                </a:lnTo>
                <a:lnTo>
                  <a:pt x="0" y="2667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30" name="Freeform 129"/>
          <p:cNvSpPr/>
          <p:nvPr/>
        </p:nvSpPr>
        <p:spPr>
          <a:xfrm rot="5400000">
            <a:off x="4905375" y="5153025"/>
            <a:ext cx="542925" cy="752475"/>
          </a:xfrm>
          <a:custGeom>
            <a:avLst/>
            <a:gdLst>
              <a:gd name="connsiteX0" fmla="*/ 0 w 542925"/>
              <a:gd name="connsiteY0" fmla="*/ 0 h 752475"/>
              <a:gd name="connsiteX1" fmla="*/ 542925 w 542925"/>
              <a:gd name="connsiteY1" fmla="*/ 504825 h 752475"/>
              <a:gd name="connsiteX2" fmla="*/ 542925 w 542925"/>
              <a:gd name="connsiteY2" fmla="*/ 752475 h 752475"/>
              <a:gd name="connsiteX3" fmla="*/ 0 w 542925"/>
              <a:gd name="connsiteY3" fmla="*/ 266700 h 752475"/>
              <a:gd name="connsiteX4" fmla="*/ 0 w 542925"/>
              <a:gd name="connsiteY4" fmla="*/ 0 h 75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752475">
                <a:moveTo>
                  <a:pt x="0" y="0"/>
                </a:moveTo>
                <a:lnTo>
                  <a:pt x="542925" y="504825"/>
                </a:lnTo>
                <a:lnTo>
                  <a:pt x="542925" y="752475"/>
                </a:lnTo>
                <a:lnTo>
                  <a:pt x="0" y="2667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31" name="Freeform 130"/>
          <p:cNvSpPr/>
          <p:nvPr/>
        </p:nvSpPr>
        <p:spPr>
          <a:xfrm rot="5400000">
            <a:off x="4162425" y="5286375"/>
            <a:ext cx="352425" cy="295275"/>
          </a:xfrm>
          <a:custGeom>
            <a:avLst/>
            <a:gdLst>
              <a:gd name="connsiteX0" fmla="*/ 0 w 352425"/>
              <a:gd name="connsiteY0" fmla="*/ 0 h 295275"/>
              <a:gd name="connsiteX1" fmla="*/ 352425 w 352425"/>
              <a:gd name="connsiteY1" fmla="*/ 295275 h 295275"/>
              <a:gd name="connsiteX2" fmla="*/ 9525 w 352425"/>
              <a:gd name="connsiteY2" fmla="*/ 295275 h 295275"/>
              <a:gd name="connsiteX3" fmla="*/ 0 w 352425"/>
              <a:gd name="connsiteY3" fmla="*/ 0 h 295275"/>
            </a:gdLst>
            <a:ahLst/>
            <a:cxnLst>
              <a:cxn ang="0">
                <a:pos x="connsiteX0" y="connsiteY0"/>
              </a:cxn>
              <a:cxn ang="0">
                <a:pos x="connsiteX1" y="connsiteY1"/>
              </a:cxn>
              <a:cxn ang="0">
                <a:pos x="connsiteX2" y="connsiteY2"/>
              </a:cxn>
              <a:cxn ang="0">
                <a:pos x="connsiteX3" y="connsiteY3"/>
              </a:cxn>
            </a:cxnLst>
            <a:rect l="l" t="t" r="r" b="b"/>
            <a:pathLst>
              <a:path w="352425" h="295275">
                <a:moveTo>
                  <a:pt x="0" y="0"/>
                </a:moveTo>
                <a:lnTo>
                  <a:pt x="352425" y="295275"/>
                </a:lnTo>
                <a:lnTo>
                  <a:pt x="9525" y="295275"/>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32" name="TextBox 131"/>
          <p:cNvSpPr txBox="1"/>
          <p:nvPr/>
        </p:nvSpPr>
        <p:spPr>
          <a:xfrm rot="5400000">
            <a:off x="3130899" y="2752636"/>
            <a:ext cx="3809998" cy="1200329"/>
          </a:xfrm>
          <a:prstGeom prst="rect">
            <a:avLst/>
          </a:prstGeom>
          <a:noFill/>
        </p:spPr>
        <p:txBody>
          <a:bodyPr wrap="square" rtlCol="0">
            <a:spAutoFit/>
          </a:bodyPr>
          <a:lstStyle/>
          <a:p>
            <a:pPr algn="ctr"/>
            <a:r>
              <a:rPr lang="en-US" sz="2400" b="1" dirty="0" smtClean="0">
                <a:latin typeface="Calibri" pitchFamily="34" charset="0"/>
              </a:rPr>
              <a:t>STAY CLEAR OF MACHINE WHILE FOLDING AND WHILE IN OPERATION</a:t>
            </a:r>
            <a:endParaRPr lang="en-US" sz="2400" b="1" dirty="0">
              <a:latin typeface="Calibri" pitchFamily="34" charset="0"/>
            </a:endParaRPr>
          </a:p>
        </p:txBody>
      </p:sp>
      <p:sp>
        <p:nvSpPr>
          <p:cNvPr id="136" name="Freeform 135"/>
          <p:cNvSpPr/>
          <p:nvPr/>
        </p:nvSpPr>
        <p:spPr>
          <a:xfrm>
            <a:off x="5353050" y="5257800"/>
            <a:ext cx="523875" cy="542925"/>
          </a:xfrm>
          <a:custGeom>
            <a:avLst/>
            <a:gdLst>
              <a:gd name="connsiteX0" fmla="*/ 447675 w 523875"/>
              <a:gd name="connsiteY0" fmla="*/ 9525 h 542925"/>
              <a:gd name="connsiteX1" fmla="*/ 0 w 523875"/>
              <a:gd name="connsiteY1" fmla="*/ 542925 h 542925"/>
              <a:gd name="connsiteX2" fmla="*/ 295275 w 523875"/>
              <a:gd name="connsiteY2" fmla="*/ 523875 h 542925"/>
              <a:gd name="connsiteX3" fmla="*/ 523875 w 523875"/>
              <a:gd name="connsiteY3" fmla="*/ 238125 h 542925"/>
              <a:gd name="connsiteX4" fmla="*/ 514350 w 523875"/>
              <a:gd name="connsiteY4" fmla="*/ 0 h 542925"/>
              <a:gd name="connsiteX5" fmla="*/ 447675 w 523875"/>
              <a:gd name="connsiteY5" fmla="*/ 95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75" h="542925">
                <a:moveTo>
                  <a:pt x="447675" y="9525"/>
                </a:moveTo>
                <a:lnTo>
                  <a:pt x="0" y="542925"/>
                </a:lnTo>
                <a:lnTo>
                  <a:pt x="295275" y="523875"/>
                </a:lnTo>
                <a:lnTo>
                  <a:pt x="523875" y="238125"/>
                </a:lnTo>
                <a:lnTo>
                  <a:pt x="514350" y="0"/>
                </a:lnTo>
                <a:lnTo>
                  <a:pt x="447675" y="9525"/>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37" name="Freeform 136"/>
          <p:cNvSpPr/>
          <p:nvPr/>
        </p:nvSpPr>
        <p:spPr>
          <a:xfrm>
            <a:off x="5372100" y="914400"/>
            <a:ext cx="504825" cy="495300"/>
          </a:xfrm>
          <a:custGeom>
            <a:avLst/>
            <a:gdLst>
              <a:gd name="connsiteX0" fmla="*/ 504825 w 504825"/>
              <a:gd name="connsiteY0" fmla="*/ 209550 h 495300"/>
              <a:gd name="connsiteX1" fmla="*/ 304800 w 504825"/>
              <a:gd name="connsiteY1" fmla="*/ 9525 h 495300"/>
              <a:gd name="connsiteX2" fmla="*/ 142875 w 504825"/>
              <a:gd name="connsiteY2" fmla="*/ 9525 h 495300"/>
              <a:gd name="connsiteX3" fmla="*/ 114300 w 504825"/>
              <a:gd name="connsiteY3" fmla="*/ 9525 h 495300"/>
              <a:gd name="connsiteX4" fmla="*/ 0 w 504825"/>
              <a:gd name="connsiteY4" fmla="*/ 0 h 495300"/>
              <a:gd name="connsiteX5" fmla="*/ 495300 w 504825"/>
              <a:gd name="connsiteY5" fmla="*/ 495300 h 495300"/>
              <a:gd name="connsiteX6" fmla="*/ 504825 w 504825"/>
              <a:gd name="connsiteY6" fmla="*/ 2095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825" h="495300">
                <a:moveTo>
                  <a:pt x="504825" y="209550"/>
                </a:moveTo>
                <a:lnTo>
                  <a:pt x="304800" y="9525"/>
                </a:lnTo>
                <a:lnTo>
                  <a:pt x="142875" y="9525"/>
                </a:lnTo>
                <a:lnTo>
                  <a:pt x="114300" y="9525"/>
                </a:lnTo>
                <a:lnTo>
                  <a:pt x="0" y="0"/>
                </a:lnTo>
                <a:lnTo>
                  <a:pt x="495300" y="495300"/>
                </a:lnTo>
                <a:lnTo>
                  <a:pt x="504825" y="20955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39" name="Freeform 138"/>
          <p:cNvSpPr/>
          <p:nvPr/>
        </p:nvSpPr>
        <p:spPr>
          <a:xfrm>
            <a:off x="4800600" y="914400"/>
            <a:ext cx="914400" cy="609600"/>
          </a:xfrm>
          <a:custGeom>
            <a:avLst/>
            <a:gdLst>
              <a:gd name="connsiteX0" fmla="*/ 361950 w 990600"/>
              <a:gd name="connsiteY0" fmla="*/ 9525 h 609600"/>
              <a:gd name="connsiteX1" fmla="*/ 990600 w 990600"/>
              <a:gd name="connsiteY1" fmla="*/ 609600 h 609600"/>
              <a:gd name="connsiteX2" fmla="*/ 590550 w 990600"/>
              <a:gd name="connsiteY2" fmla="*/ 590550 h 609600"/>
              <a:gd name="connsiteX3" fmla="*/ 0 w 990600"/>
              <a:gd name="connsiteY3" fmla="*/ 0 h 609600"/>
              <a:gd name="connsiteX4" fmla="*/ 361950 w 990600"/>
              <a:gd name="connsiteY4" fmla="*/ 9525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609600">
                <a:moveTo>
                  <a:pt x="361950" y="9525"/>
                </a:moveTo>
                <a:lnTo>
                  <a:pt x="990600" y="609600"/>
                </a:lnTo>
                <a:lnTo>
                  <a:pt x="590550" y="590550"/>
                </a:lnTo>
                <a:lnTo>
                  <a:pt x="0" y="0"/>
                </a:lnTo>
                <a:lnTo>
                  <a:pt x="361950" y="9525"/>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40" name="Freeform 139"/>
          <p:cNvSpPr/>
          <p:nvPr/>
        </p:nvSpPr>
        <p:spPr>
          <a:xfrm>
            <a:off x="4191000" y="914400"/>
            <a:ext cx="914400" cy="609600"/>
          </a:xfrm>
          <a:custGeom>
            <a:avLst/>
            <a:gdLst>
              <a:gd name="connsiteX0" fmla="*/ 361950 w 990600"/>
              <a:gd name="connsiteY0" fmla="*/ 9525 h 609600"/>
              <a:gd name="connsiteX1" fmla="*/ 990600 w 990600"/>
              <a:gd name="connsiteY1" fmla="*/ 609600 h 609600"/>
              <a:gd name="connsiteX2" fmla="*/ 590550 w 990600"/>
              <a:gd name="connsiteY2" fmla="*/ 590550 h 609600"/>
              <a:gd name="connsiteX3" fmla="*/ 0 w 990600"/>
              <a:gd name="connsiteY3" fmla="*/ 0 h 609600"/>
              <a:gd name="connsiteX4" fmla="*/ 361950 w 990600"/>
              <a:gd name="connsiteY4" fmla="*/ 9525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609600">
                <a:moveTo>
                  <a:pt x="361950" y="9525"/>
                </a:moveTo>
                <a:lnTo>
                  <a:pt x="990600" y="609600"/>
                </a:lnTo>
                <a:lnTo>
                  <a:pt x="590550" y="590550"/>
                </a:lnTo>
                <a:lnTo>
                  <a:pt x="0" y="0"/>
                </a:lnTo>
                <a:lnTo>
                  <a:pt x="361950" y="9525"/>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41" name="Freeform 140"/>
          <p:cNvSpPr/>
          <p:nvPr/>
        </p:nvSpPr>
        <p:spPr>
          <a:xfrm>
            <a:off x="4191000" y="1247775"/>
            <a:ext cx="247650" cy="276225"/>
          </a:xfrm>
          <a:custGeom>
            <a:avLst/>
            <a:gdLst>
              <a:gd name="connsiteX0" fmla="*/ 9525 w 247650"/>
              <a:gd name="connsiteY0" fmla="*/ 0 h 276225"/>
              <a:gd name="connsiteX1" fmla="*/ 247650 w 247650"/>
              <a:gd name="connsiteY1" fmla="*/ 276225 h 276225"/>
              <a:gd name="connsiteX2" fmla="*/ 0 w 247650"/>
              <a:gd name="connsiteY2" fmla="*/ 276225 h 276225"/>
              <a:gd name="connsiteX3" fmla="*/ 9525 w 247650"/>
              <a:gd name="connsiteY3" fmla="*/ 0 h 276225"/>
            </a:gdLst>
            <a:ahLst/>
            <a:cxnLst>
              <a:cxn ang="0">
                <a:pos x="connsiteX0" y="connsiteY0"/>
              </a:cxn>
              <a:cxn ang="0">
                <a:pos x="connsiteX1" y="connsiteY1"/>
              </a:cxn>
              <a:cxn ang="0">
                <a:pos x="connsiteX2" y="connsiteY2"/>
              </a:cxn>
              <a:cxn ang="0">
                <a:pos x="connsiteX3" y="connsiteY3"/>
              </a:cxn>
            </a:cxnLst>
            <a:rect l="l" t="t" r="r" b="b"/>
            <a:pathLst>
              <a:path w="247650" h="276225">
                <a:moveTo>
                  <a:pt x="9525" y="0"/>
                </a:moveTo>
                <a:lnTo>
                  <a:pt x="247650" y="276225"/>
                </a:lnTo>
                <a:lnTo>
                  <a:pt x="0" y="276225"/>
                </a:lnTo>
                <a:lnTo>
                  <a:pt x="9525"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42" name="TextBox 141"/>
          <p:cNvSpPr txBox="1"/>
          <p:nvPr/>
        </p:nvSpPr>
        <p:spPr>
          <a:xfrm rot="5400000">
            <a:off x="4114800" y="4876800"/>
            <a:ext cx="457200" cy="184666"/>
          </a:xfrm>
          <a:prstGeom prst="rect">
            <a:avLst/>
          </a:prstGeom>
          <a:noFill/>
        </p:spPr>
        <p:txBody>
          <a:bodyPr wrap="square" rtlCol="0">
            <a:spAutoFit/>
          </a:bodyPr>
          <a:lstStyle/>
          <a:p>
            <a:r>
              <a:rPr lang="en-US" sz="600" dirty="0" smtClean="0">
                <a:latin typeface="Calibri" pitchFamily="34" charset="0"/>
              </a:rPr>
              <a:t>260019</a:t>
            </a:r>
            <a:endParaRPr lang="en-US" sz="600" dirty="0">
              <a:latin typeface="Calibri" pitchFamily="34" charset="0"/>
            </a:endParaRPr>
          </a:p>
        </p:txBody>
      </p:sp>
      <p:sp>
        <p:nvSpPr>
          <p:cNvPr id="143" name="TextBox 142"/>
          <p:cNvSpPr txBox="1"/>
          <p:nvPr/>
        </p:nvSpPr>
        <p:spPr>
          <a:xfrm rot="5400000">
            <a:off x="3844497" y="3121969"/>
            <a:ext cx="4876800" cy="461665"/>
          </a:xfrm>
          <a:prstGeom prst="rect">
            <a:avLst/>
          </a:prstGeom>
          <a:noFill/>
        </p:spPr>
        <p:txBody>
          <a:bodyPr wrap="square" rtlCol="0">
            <a:spAutoFit/>
          </a:bodyPr>
          <a:lstStyle/>
          <a:p>
            <a:pPr algn="ctr"/>
            <a:r>
              <a:rPr lang="en-US" sz="1200" dirty="0" smtClean="0">
                <a:latin typeface="Calibri" pitchFamily="34" charset="0"/>
              </a:rPr>
              <a:t>( Front of wing adjuster tube left side of pin hole and Underside of wing on triangle plate right side up when folded in transport position)</a:t>
            </a:r>
            <a:endParaRPr lang="en-US" sz="1200" dirty="0">
              <a:latin typeface="Calibri" pitchFamily="34" charset="0"/>
            </a:endParaRPr>
          </a:p>
        </p:txBody>
      </p:sp>
      <p:sp>
        <p:nvSpPr>
          <p:cNvPr id="36" name="Slide Number Placeholder 35"/>
          <p:cNvSpPr>
            <a:spLocks noGrp="1"/>
          </p:cNvSpPr>
          <p:nvPr>
            <p:ph type="sldNum" sz="quarter" idx="12"/>
          </p:nvPr>
        </p:nvSpPr>
        <p:spPr/>
        <p:txBody>
          <a:bodyPr/>
          <a:lstStyle/>
          <a:p>
            <a:fld id="{8389311A-6585-4D8A-BB66-0050A54C55A9}"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9311A-6585-4D8A-BB66-0050A54C55A9}" type="slidenum">
              <a:rPr lang="en-US" smtClean="0"/>
              <a:pPr/>
              <a:t>18</a:t>
            </a:fld>
            <a:endParaRPr lang="en-US" dirty="0"/>
          </a:p>
        </p:txBody>
      </p:sp>
      <p:cxnSp>
        <p:nvCxnSpPr>
          <p:cNvPr id="3" name="Straight Connector 2"/>
          <p:cNvCxnSpPr/>
          <p:nvPr/>
        </p:nvCxnSpPr>
        <p:spPr>
          <a:xfrm>
            <a:off x="457200" y="152400"/>
            <a:ext cx="586740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nvGraphicFramePr>
        <p:xfrm>
          <a:off x="457200" y="381000"/>
          <a:ext cx="5935663" cy="8050213"/>
        </p:xfrm>
        <a:graphic>
          <a:graphicData uri="http://schemas.openxmlformats.org/presentationml/2006/ole">
            <mc:AlternateContent xmlns:mc="http://schemas.openxmlformats.org/markup-compatibility/2006">
              <mc:Choice xmlns:v="urn:schemas-microsoft-com:vml" Requires="v">
                <p:oleObj spid="_x0000_s1027" name="Document" r:id="rId5" imgW="5935378" imgH="8050860" progId="Word.Document.12">
                  <p:embed/>
                </p:oleObj>
              </mc:Choice>
              <mc:Fallback>
                <p:oleObj name="Document" r:id="rId5" imgW="5935378" imgH="8050860"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81000"/>
                        <a:ext cx="5935663" cy="805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9311A-6585-4D8A-BB66-0050A54C55A9}"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a:off x="381000" y="25908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7" name="Rectangle 6"/>
          <p:cNvSpPr/>
          <p:nvPr/>
        </p:nvSpPr>
        <p:spPr>
          <a:xfrm>
            <a:off x="304800" y="228600"/>
            <a:ext cx="6324600" cy="1938992"/>
          </a:xfrm>
          <a:prstGeom prst="rect">
            <a:avLst/>
          </a:prstGeom>
        </p:spPr>
        <p:txBody>
          <a:bodyPr wrap="square">
            <a:spAutoFit/>
          </a:bodyPr>
          <a:lstStyle/>
          <a:p>
            <a:pPr algn="ctr"/>
            <a:r>
              <a:rPr lang="en-US" b="1" dirty="0"/>
              <a:t>To the Owner/Operator/Dealer</a:t>
            </a:r>
          </a:p>
          <a:p>
            <a:pPr algn="ctr"/>
            <a:r>
              <a:rPr lang="en-US" sz="1200" dirty="0"/>
              <a:t>All implements with moving parts are potentially hazardous. There is no substitute for a cautious, safe-minded </a:t>
            </a:r>
            <a:r>
              <a:rPr lang="en-US" sz="1200" dirty="0" smtClean="0"/>
              <a:t>operator who </a:t>
            </a:r>
            <a:r>
              <a:rPr lang="en-US" sz="1200" dirty="0"/>
              <a:t>recognizes the potential hazards and follows reasonable safety </a:t>
            </a:r>
            <a:r>
              <a:rPr lang="en-US" sz="1200" dirty="0" smtClean="0"/>
              <a:t>practices. The </a:t>
            </a:r>
            <a:r>
              <a:rPr lang="en-US" sz="1200" dirty="0"/>
              <a:t>manufacturer has designed </a:t>
            </a:r>
            <a:r>
              <a:rPr lang="en-US" sz="1200" dirty="0" smtClean="0"/>
              <a:t>this implement </a:t>
            </a:r>
            <a:r>
              <a:rPr lang="en-US" sz="1200" dirty="0"/>
              <a:t>to be used with all its safety equipment properly attached to minimize the chance of accidents</a:t>
            </a:r>
            <a:r>
              <a:rPr lang="en-US" sz="1200" dirty="0" smtClean="0"/>
              <a:t>.</a:t>
            </a:r>
          </a:p>
          <a:p>
            <a:pPr algn="ctr"/>
            <a:endParaRPr lang="en-US" sz="1200" dirty="0"/>
          </a:p>
          <a:p>
            <a:pPr algn="ctr"/>
            <a:r>
              <a:rPr lang="en-US" b="1" dirty="0"/>
              <a:t>BEFORE YOU START!!</a:t>
            </a:r>
          </a:p>
          <a:p>
            <a:pPr algn="ctr"/>
            <a:r>
              <a:rPr lang="en-US" sz="1200" b="1" dirty="0"/>
              <a:t>Read the safety messages on the implement </a:t>
            </a:r>
            <a:r>
              <a:rPr lang="en-US" sz="1200" b="1" dirty="0" smtClean="0"/>
              <a:t>as </a:t>
            </a:r>
            <a:r>
              <a:rPr lang="en-US" sz="1200" b="1" dirty="0"/>
              <a:t>shown in your manual.</a:t>
            </a:r>
          </a:p>
          <a:p>
            <a:pPr algn="ctr"/>
            <a:r>
              <a:rPr lang="en-US" sz="1200" b="1" dirty="0"/>
              <a:t>Observe the rules of safety and common sense!</a:t>
            </a:r>
            <a:endParaRPr lang="en-US" sz="1200" dirty="0"/>
          </a:p>
        </p:txBody>
      </p:sp>
      <p:cxnSp>
        <p:nvCxnSpPr>
          <p:cNvPr id="11" name="Straight Connector 10"/>
          <p:cNvCxnSpPr/>
          <p:nvPr/>
        </p:nvCxnSpPr>
        <p:spPr>
          <a:xfrm>
            <a:off x="304800" y="2438400"/>
            <a:ext cx="6324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81000" y="2590800"/>
            <a:ext cx="6096000" cy="4431983"/>
          </a:xfrm>
          <a:prstGeom prst="rect">
            <a:avLst/>
          </a:prstGeom>
        </p:spPr>
        <p:txBody>
          <a:bodyPr wrap="square">
            <a:spAutoFit/>
          </a:bodyPr>
          <a:lstStyle/>
          <a:p>
            <a:r>
              <a:rPr lang="en-US" sz="1400" b="1" dirty="0" smtClean="0"/>
              <a:t>	IMPORTANT </a:t>
            </a:r>
            <a:r>
              <a:rPr lang="en-US" sz="1400" b="1" dirty="0"/>
              <a:t>SAFETY INFORMATION</a:t>
            </a:r>
            <a:r>
              <a:rPr lang="en-US" sz="1400" b="1" dirty="0" smtClean="0"/>
              <a:t>!</a:t>
            </a:r>
          </a:p>
          <a:p>
            <a:endParaRPr lang="en-US" sz="1400" b="1" dirty="0" smtClean="0"/>
          </a:p>
          <a:p>
            <a:endParaRPr lang="en-US" sz="1400" b="1" dirty="0"/>
          </a:p>
          <a:p>
            <a:r>
              <a:rPr lang="en-US" sz="1200" dirty="0"/>
              <a:t>Working with unfamiliar equipment can lead to careless injuries. Read this manual, and the manual for your </a:t>
            </a:r>
            <a:r>
              <a:rPr lang="en-US" sz="1200" dirty="0" smtClean="0"/>
              <a:t>tractor, before </a:t>
            </a:r>
            <a:r>
              <a:rPr lang="en-US" sz="1200" dirty="0"/>
              <a:t>assembly or operating, to acquaint yourself with the machines. It is the </a:t>
            </a:r>
            <a:r>
              <a:rPr lang="en-US" sz="1200" dirty="0" smtClean="0"/>
              <a:t>rake </a:t>
            </a:r>
            <a:r>
              <a:rPr lang="en-US" sz="1200" dirty="0"/>
              <a:t>owner’s responsibility, if </a:t>
            </a:r>
            <a:r>
              <a:rPr lang="en-US" sz="1200" dirty="0" smtClean="0"/>
              <a:t>this machine </a:t>
            </a:r>
            <a:r>
              <a:rPr lang="en-US" sz="1200" dirty="0"/>
              <a:t>is used by any person other than yourself, is loaned or rented, to make certain that the operator, prior </a:t>
            </a:r>
            <a:r>
              <a:rPr lang="en-US" sz="1200" dirty="0" smtClean="0"/>
              <a:t>to operating:</a:t>
            </a:r>
          </a:p>
          <a:p>
            <a:endParaRPr lang="en-US" sz="1200" dirty="0" smtClean="0"/>
          </a:p>
          <a:p>
            <a:r>
              <a:rPr lang="en-US" sz="1200" dirty="0" smtClean="0"/>
              <a:t> </a:t>
            </a:r>
            <a:r>
              <a:rPr lang="en-US" sz="1200" dirty="0"/>
              <a:t>1. Reads and understands the operator’s manuals.</a:t>
            </a:r>
          </a:p>
          <a:p>
            <a:r>
              <a:rPr lang="en-US" sz="1200" dirty="0" smtClean="0"/>
              <a:t> 2</a:t>
            </a:r>
            <a:r>
              <a:rPr lang="en-US" sz="1200" dirty="0"/>
              <a:t>. Is instructed in safe and proper use.</a:t>
            </a:r>
          </a:p>
          <a:p>
            <a:endParaRPr lang="en-US" sz="1200" dirty="0" smtClean="0"/>
          </a:p>
          <a:p>
            <a:r>
              <a:rPr lang="en-US" sz="1200" dirty="0" smtClean="0"/>
              <a:t>The </a:t>
            </a:r>
            <a:r>
              <a:rPr lang="en-US" sz="1200" dirty="0"/>
              <a:t>use of this equipment is subject to certain hazards which cannot be protected against by </a:t>
            </a:r>
            <a:r>
              <a:rPr lang="en-US" sz="1200" dirty="0" smtClean="0"/>
              <a:t>mechanical means </a:t>
            </a:r>
            <a:r>
              <a:rPr lang="en-US" sz="1200" dirty="0"/>
              <a:t>or product design. All operators of this equipment must read and understand this entire manual, </a:t>
            </a:r>
            <a:r>
              <a:rPr lang="en-US" sz="1200" dirty="0" smtClean="0"/>
              <a:t>paying particular </a:t>
            </a:r>
            <a:r>
              <a:rPr lang="en-US" sz="1200" dirty="0"/>
              <a:t>attention to safety and operating instructions, prior to using. If there is something in this manual you</a:t>
            </a:r>
          </a:p>
          <a:p>
            <a:r>
              <a:rPr lang="en-US" sz="1200" dirty="0"/>
              <a:t>do not understand, ask your supervisor, or your dealer, to explain it to you.</a:t>
            </a:r>
          </a:p>
          <a:p>
            <a:r>
              <a:rPr lang="en-US" sz="1200" dirty="0"/>
              <a:t>Most accidents occur because of neglect </a:t>
            </a:r>
            <a:r>
              <a:rPr lang="en-US" sz="1200" dirty="0" smtClean="0"/>
              <a:t>or </a:t>
            </a:r>
            <a:r>
              <a:rPr lang="en-US" sz="1200" dirty="0"/>
              <a:t>carelessness. Keep all helpers and bystanders twenty-five </a:t>
            </a:r>
            <a:r>
              <a:rPr lang="en-US" sz="1200" dirty="0" smtClean="0"/>
              <a:t>feet (25</a:t>
            </a:r>
            <a:r>
              <a:rPr lang="en-US" sz="1200" dirty="0"/>
              <a:t>’) from an operating </a:t>
            </a:r>
            <a:r>
              <a:rPr lang="en-US" sz="1200" dirty="0" smtClean="0"/>
              <a:t>rake. </a:t>
            </a:r>
            <a:r>
              <a:rPr lang="en-US" sz="1200" dirty="0"/>
              <a:t>Only properly trained people should operate this machine. It is </a:t>
            </a:r>
            <a:r>
              <a:rPr lang="en-US" sz="1200" dirty="0" smtClean="0"/>
              <a:t>recommended the </a:t>
            </a:r>
            <a:r>
              <a:rPr lang="en-US" sz="1200" dirty="0"/>
              <a:t>tractor be equipped with a Rollover Protection System (ROPS) and a seat belt that is used. Always engage</a:t>
            </a:r>
          </a:p>
          <a:p>
            <a:r>
              <a:rPr lang="en-US" sz="1200" dirty="0"/>
              <a:t>parking or place transmission in “Park” before dismounting tractor. Never leave equipment unattended </a:t>
            </a:r>
            <a:r>
              <a:rPr lang="en-US" sz="1200" dirty="0" smtClean="0"/>
              <a:t>with the </a:t>
            </a:r>
            <a:r>
              <a:rPr lang="en-US" sz="1200" dirty="0"/>
              <a:t>tractor running.</a:t>
            </a:r>
          </a:p>
        </p:txBody>
      </p:sp>
      <p:cxnSp>
        <p:nvCxnSpPr>
          <p:cNvPr id="24" name="Straight Connector 23"/>
          <p:cNvCxnSpPr/>
          <p:nvPr/>
        </p:nvCxnSpPr>
        <p:spPr>
          <a:xfrm>
            <a:off x="304800" y="7315200"/>
            <a:ext cx="6324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0" y="8313003"/>
            <a:ext cx="2667000" cy="707886"/>
          </a:xfrm>
          <a:prstGeom prst="rect">
            <a:avLst/>
          </a:prstGeom>
        </p:spPr>
        <p:txBody>
          <a:bodyPr wrap="square">
            <a:spAutoFit/>
          </a:bodyPr>
          <a:lstStyle/>
          <a:p>
            <a:r>
              <a:rPr lang="en-US" sz="1000" b="1" dirty="0"/>
              <a:t>THIS SYMBOL MEANS</a:t>
            </a:r>
          </a:p>
          <a:p>
            <a:r>
              <a:rPr lang="en-US" sz="1000" b="1" dirty="0"/>
              <a:t>– ATTENTION!</a:t>
            </a:r>
          </a:p>
          <a:p>
            <a:r>
              <a:rPr lang="en-US" sz="1000" b="1" dirty="0"/>
              <a:t>– BECOME ALERT!</a:t>
            </a:r>
          </a:p>
          <a:p>
            <a:r>
              <a:rPr lang="en-US" sz="1000" b="1" dirty="0"/>
              <a:t>– YOUR SAFETY IS INVOLVED!</a:t>
            </a:r>
            <a:endParaRPr lang="en-US" sz="1000" dirty="0"/>
          </a:p>
        </p:txBody>
      </p:sp>
      <p:sp>
        <p:nvSpPr>
          <p:cNvPr id="30" name="Rectangle 29"/>
          <p:cNvSpPr/>
          <p:nvPr/>
        </p:nvSpPr>
        <p:spPr>
          <a:xfrm>
            <a:off x="1905000" y="7696200"/>
            <a:ext cx="4648200" cy="830997"/>
          </a:xfrm>
          <a:prstGeom prst="rect">
            <a:avLst/>
          </a:prstGeom>
        </p:spPr>
        <p:txBody>
          <a:bodyPr wrap="square">
            <a:spAutoFit/>
          </a:bodyPr>
          <a:lstStyle/>
          <a:p>
            <a:r>
              <a:rPr lang="en-US" sz="800" dirty="0"/>
              <a:t>THIS SAFETY ALERT SYMBOL IDENTIFIES </a:t>
            </a:r>
            <a:r>
              <a:rPr lang="en-US" sz="800" dirty="0" smtClean="0"/>
              <a:t>IMPORTANT SAFETYWARNING </a:t>
            </a:r>
            <a:r>
              <a:rPr lang="en-US" sz="800" dirty="0"/>
              <a:t>MESSAGES. CAREFULLY READ </a:t>
            </a:r>
            <a:r>
              <a:rPr lang="en-US" sz="800" dirty="0" smtClean="0"/>
              <a:t>EACH WARNING </a:t>
            </a:r>
            <a:r>
              <a:rPr lang="en-US" sz="800" dirty="0"/>
              <a:t>MESSAGE THAT FOLLOWS. FAILURE </a:t>
            </a:r>
            <a:r>
              <a:rPr lang="en-US" sz="800" dirty="0" smtClean="0"/>
              <a:t>TO UNDERSTAND </a:t>
            </a:r>
            <a:r>
              <a:rPr lang="en-US" sz="800" dirty="0"/>
              <a:t>AND OBEY A SAFETY WARNING, </a:t>
            </a:r>
            <a:r>
              <a:rPr lang="en-US" sz="800" dirty="0" smtClean="0"/>
              <a:t>OR RECOGNIZE </a:t>
            </a:r>
            <a:r>
              <a:rPr lang="en-US" sz="800" dirty="0"/>
              <a:t>A SAFETY HAZARD, COULD RESULT IN </a:t>
            </a:r>
            <a:r>
              <a:rPr lang="en-US" sz="800" dirty="0" smtClean="0"/>
              <a:t>AN INJURY </a:t>
            </a:r>
            <a:r>
              <a:rPr lang="en-US" sz="800" dirty="0"/>
              <a:t>OR DEATH TO YOU OR OTHERS AROUND </a:t>
            </a:r>
            <a:r>
              <a:rPr lang="en-US" sz="800" dirty="0" smtClean="0"/>
              <a:t>YOU. THE </a:t>
            </a:r>
            <a:r>
              <a:rPr lang="en-US" sz="800" dirty="0"/>
              <a:t>OPERATOR </a:t>
            </a:r>
            <a:r>
              <a:rPr lang="en-US" sz="800" dirty="0" smtClean="0"/>
              <a:t>IS ULTIMATELY </a:t>
            </a:r>
            <a:r>
              <a:rPr lang="en-US" sz="800" dirty="0"/>
              <a:t>RESPONSIBLE FOR </a:t>
            </a:r>
            <a:r>
              <a:rPr lang="en-US" sz="800" dirty="0" smtClean="0"/>
              <a:t>THE SAFETY </a:t>
            </a:r>
            <a:r>
              <a:rPr lang="en-US" sz="800" dirty="0"/>
              <a:t>OF HIMSELF, AS WELL AS OTHERS, IN </a:t>
            </a:r>
            <a:r>
              <a:rPr lang="en-US" sz="800" dirty="0" smtClean="0"/>
              <a:t>THE OPERATING </a:t>
            </a:r>
            <a:r>
              <a:rPr lang="en-US" sz="800" dirty="0"/>
              <a:t>AREA OF THE TRACTOR AND </a:t>
            </a:r>
            <a:r>
              <a:rPr lang="en-US" sz="800" dirty="0" smtClean="0"/>
              <a:t>ATTACHED EQUIPMENT</a:t>
            </a:r>
            <a:r>
              <a:rPr lang="en-US" sz="800" dirty="0"/>
              <a:t>.</a:t>
            </a:r>
          </a:p>
        </p:txBody>
      </p:sp>
      <p:sp>
        <p:nvSpPr>
          <p:cNvPr id="13" name="Isosceles Triangle 12"/>
          <p:cNvSpPr/>
          <p:nvPr/>
        </p:nvSpPr>
        <p:spPr>
          <a:xfrm>
            <a:off x="381000" y="75438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12" name="Slide Number Placeholder 11"/>
          <p:cNvSpPr>
            <a:spLocks noGrp="1"/>
          </p:cNvSpPr>
          <p:nvPr>
            <p:ph type="sldNum" sz="quarter" idx="12"/>
          </p:nvPr>
        </p:nvSpPr>
        <p:spPr/>
        <p:txBody>
          <a:bodyPr/>
          <a:lstStyle/>
          <a:p>
            <a:fld id="{8389311A-6585-4D8A-BB66-0050A54C55A9}"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9311A-6585-4D8A-BB66-0050A54C55A9}" type="slidenum">
              <a:rPr lang="en-US" smtClean="0"/>
              <a:pPr/>
              <a:t>20</a:t>
            </a:fld>
            <a:endParaRPr lang="en-US" dirty="0"/>
          </a:p>
        </p:txBody>
      </p:sp>
      <p:sp>
        <p:nvSpPr>
          <p:cNvPr id="9" name="Regular Pentagon 8"/>
          <p:cNvSpPr/>
          <p:nvPr/>
        </p:nvSpPr>
        <p:spPr>
          <a:xfrm>
            <a:off x="304800" y="1676400"/>
            <a:ext cx="6248400" cy="1676400"/>
          </a:xfrm>
          <a:prstGeom prst="pentagon">
            <a:avLst/>
          </a:prstGeom>
          <a:noFill/>
          <a:ln w="203200">
            <a:solidFill>
              <a:srgbClr val="FFC000"/>
            </a:solidFill>
          </a:ln>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doni MT" pitchFamily="18" charset="0"/>
            </a:endParaRPr>
          </a:p>
        </p:txBody>
      </p:sp>
      <p:sp>
        <p:nvSpPr>
          <p:cNvPr id="10" name="Rectangle 9"/>
          <p:cNvSpPr/>
          <p:nvPr/>
        </p:nvSpPr>
        <p:spPr>
          <a:xfrm>
            <a:off x="1066800" y="1981200"/>
            <a:ext cx="4638309" cy="1200329"/>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pPr algn="ctr"/>
            <a:r>
              <a:rPr lang="en-US" sz="7200" b="1" cap="all" spc="0" dirty="0" smtClean="0">
                <a:ln w="0">
                  <a:solidFill>
                    <a:schemeClr val="tx1"/>
                  </a:solidFill>
                </a:ln>
                <a:solidFill>
                  <a:srgbClr val="FFC000"/>
                </a:solidFill>
                <a:effectLst/>
                <a:latin typeface="Cambria" pitchFamily="18" charset="0"/>
              </a:rPr>
              <a:t>DURABILT</a:t>
            </a:r>
            <a:endParaRPr lang="en-US" sz="7200" b="1" cap="all" spc="0" dirty="0">
              <a:ln w="0">
                <a:solidFill>
                  <a:schemeClr val="tx1"/>
                </a:solidFill>
              </a:ln>
              <a:solidFill>
                <a:srgbClr val="FFC000"/>
              </a:solidFill>
              <a:effectLst/>
              <a:latin typeface="Cambria" pitchFamily="18" charset="0"/>
            </a:endParaRPr>
          </a:p>
        </p:txBody>
      </p:sp>
      <p:sp>
        <p:nvSpPr>
          <p:cNvPr id="11" name="TextBox 10"/>
          <p:cNvSpPr txBox="1"/>
          <p:nvPr/>
        </p:nvSpPr>
        <p:spPr>
          <a:xfrm>
            <a:off x="1143000" y="3261212"/>
            <a:ext cx="4495800" cy="230832"/>
          </a:xfrm>
          <a:prstGeom prst="rect">
            <a:avLst/>
          </a:prstGeom>
          <a:noFill/>
        </p:spPr>
        <p:txBody>
          <a:bodyPr wrap="square" rtlCol="0" anchor="b" anchorCtr="1">
            <a:spAutoFit/>
          </a:bodyPr>
          <a:lstStyle/>
          <a:p>
            <a:pPr algn="ctr"/>
            <a:r>
              <a:rPr lang="en-US" sz="900" b="1" dirty="0" smtClean="0">
                <a:latin typeface="Cambria" pitchFamily="18" charset="0"/>
              </a:rPr>
              <a:t>Durabilt Industries, LLC • Pocahontas, AR  72455 • Phone 870-892-4501</a:t>
            </a:r>
            <a:endParaRPr lang="en-US" sz="900" b="1" dirty="0">
              <a:latin typeface="Cambri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381000"/>
            <a:ext cx="4800600" cy="369332"/>
          </a:xfrm>
          <a:prstGeom prst="rect">
            <a:avLst/>
          </a:prstGeom>
        </p:spPr>
        <p:txBody>
          <a:bodyPr wrap="square">
            <a:spAutoFit/>
          </a:bodyPr>
          <a:lstStyle/>
          <a:p>
            <a:r>
              <a:rPr lang="en-US" b="1" dirty="0"/>
              <a:t>EQUIPMENT SAFETY GUIDELINES</a:t>
            </a:r>
            <a:endParaRPr lang="en-US" dirty="0"/>
          </a:p>
        </p:txBody>
      </p:sp>
      <p:sp>
        <p:nvSpPr>
          <p:cNvPr id="5" name="Rectangle 4"/>
          <p:cNvSpPr/>
          <p:nvPr/>
        </p:nvSpPr>
        <p:spPr>
          <a:xfrm>
            <a:off x="457200" y="1371600"/>
            <a:ext cx="6019800" cy="7171194"/>
          </a:xfrm>
          <a:prstGeom prst="rect">
            <a:avLst/>
          </a:prstGeom>
        </p:spPr>
        <p:txBody>
          <a:bodyPr wrap="square">
            <a:spAutoFit/>
          </a:bodyPr>
          <a:lstStyle/>
          <a:p>
            <a:r>
              <a:rPr lang="en-US" sz="1000" dirty="0"/>
              <a:t>Safety of the operator is one of the main concerns in designing and developing a new piece of </a:t>
            </a:r>
            <a:r>
              <a:rPr lang="en-US" sz="1000" dirty="0" smtClean="0"/>
              <a:t>equipment. Designers </a:t>
            </a:r>
            <a:r>
              <a:rPr lang="en-US" sz="1000" dirty="0"/>
              <a:t>and manufacturers build in as many safety features as possible. However, every year </a:t>
            </a:r>
            <a:r>
              <a:rPr lang="en-US" sz="1000" dirty="0" smtClean="0"/>
              <a:t>many accidents </a:t>
            </a:r>
            <a:r>
              <a:rPr lang="en-US" sz="1000" dirty="0"/>
              <a:t>occur which could have been avoided by a few seconds of thought and a more careful approach </a:t>
            </a:r>
            <a:r>
              <a:rPr lang="en-US" sz="1000" dirty="0" smtClean="0"/>
              <a:t>to handling </a:t>
            </a:r>
            <a:r>
              <a:rPr lang="en-US" sz="1000" dirty="0"/>
              <a:t>equipment. You, the operator, can avoid many accidents by observing the following precautions </a:t>
            </a:r>
            <a:r>
              <a:rPr lang="en-US" sz="1000" dirty="0" smtClean="0"/>
              <a:t>in this </a:t>
            </a:r>
            <a:r>
              <a:rPr lang="en-US" sz="1000" dirty="0"/>
              <a:t>section. To avoid personal injury, study the following precautions and insist those working with you, or </a:t>
            </a:r>
            <a:r>
              <a:rPr lang="en-US" sz="1000" dirty="0" smtClean="0"/>
              <a:t>for you</a:t>
            </a:r>
            <a:r>
              <a:rPr lang="en-US" sz="1000" dirty="0"/>
              <a:t>, follow them</a:t>
            </a:r>
            <a:r>
              <a:rPr lang="en-US" sz="1000" dirty="0" smtClean="0"/>
              <a:t>. The term implement refers to the particular implement  this operators manual is written for.</a:t>
            </a:r>
            <a:endParaRPr lang="en-US" sz="1000" dirty="0"/>
          </a:p>
          <a:p>
            <a:endParaRPr lang="en-US" sz="1000" dirty="0" smtClean="0"/>
          </a:p>
          <a:p>
            <a:r>
              <a:rPr lang="en-US" sz="1000" dirty="0" smtClean="0"/>
              <a:t>In </a:t>
            </a:r>
            <a:r>
              <a:rPr lang="en-US" sz="1000" dirty="0"/>
              <a:t>order to provide a better view, certain photographs or illustrations in this manual may show an </a:t>
            </a:r>
            <a:r>
              <a:rPr lang="en-US" sz="1000" dirty="0" smtClean="0"/>
              <a:t>assembly with </a:t>
            </a:r>
            <a:r>
              <a:rPr lang="en-US" sz="1000" dirty="0"/>
              <a:t>a safety shield removed. However, equipment should never be operated in this </a:t>
            </a:r>
            <a:r>
              <a:rPr lang="en-US" sz="1000" dirty="0" smtClean="0"/>
              <a:t>condition.</a:t>
            </a:r>
          </a:p>
          <a:p>
            <a:endParaRPr lang="en-US" sz="1000" dirty="0"/>
          </a:p>
          <a:p>
            <a:r>
              <a:rPr lang="en-US" sz="1000" dirty="0" smtClean="0"/>
              <a:t>Keep </a:t>
            </a:r>
            <a:r>
              <a:rPr lang="en-US" sz="1000" dirty="0"/>
              <a:t>all </a:t>
            </a:r>
            <a:r>
              <a:rPr lang="en-US" sz="1000" dirty="0" smtClean="0"/>
              <a:t>shields in </a:t>
            </a:r>
            <a:r>
              <a:rPr lang="en-US" sz="1000" dirty="0"/>
              <a:t>place. If shield removal becomes necessary for repairs, replace the shield prior to use.</a:t>
            </a:r>
          </a:p>
          <a:p>
            <a:endParaRPr lang="en-US" sz="1000" dirty="0" smtClean="0"/>
          </a:p>
          <a:p>
            <a:r>
              <a:rPr lang="en-US" sz="1000" dirty="0" smtClean="0"/>
              <a:t>To </a:t>
            </a:r>
            <a:r>
              <a:rPr lang="en-US" sz="1000" dirty="0"/>
              <a:t>prevent injury or death, use a tractor equipped with a Roll-Over Protective System (ROPS). Do not </a:t>
            </a:r>
            <a:r>
              <a:rPr lang="en-US" sz="1000" dirty="0" smtClean="0"/>
              <a:t>paint over</a:t>
            </a:r>
            <a:r>
              <a:rPr lang="en-US" sz="1000" dirty="0"/>
              <a:t>, remove or deface any safety signs or warning signs on your equipment. Observe all safety signs </a:t>
            </a:r>
            <a:r>
              <a:rPr lang="en-US" sz="1000" dirty="0" smtClean="0"/>
              <a:t>and practice </a:t>
            </a:r>
            <a:r>
              <a:rPr lang="en-US" sz="1000" dirty="0"/>
              <a:t>the instruction on them.</a:t>
            </a:r>
          </a:p>
          <a:p>
            <a:endParaRPr lang="en-US" sz="1000" dirty="0" smtClean="0"/>
          </a:p>
          <a:p>
            <a:r>
              <a:rPr lang="en-US" sz="1000" dirty="0" smtClean="0"/>
              <a:t>Never </a:t>
            </a:r>
            <a:r>
              <a:rPr lang="en-US" sz="1000" dirty="0"/>
              <a:t>exceed the limits of a piece of machinery. If its ability to do a job, or to do so safely, is in </a:t>
            </a:r>
            <a:r>
              <a:rPr lang="en-US" sz="1000" dirty="0" smtClean="0"/>
              <a:t>question - </a:t>
            </a:r>
            <a:r>
              <a:rPr lang="en-US" sz="1000" b="1" dirty="0" smtClean="0"/>
              <a:t>DON’T </a:t>
            </a:r>
            <a:r>
              <a:rPr lang="en-US" sz="1000" b="1" dirty="0"/>
              <a:t>TRY IT.</a:t>
            </a:r>
          </a:p>
          <a:p>
            <a:endParaRPr lang="en-US" sz="1000" dirty="0" smtClean="0"/>
          </a:p>
          <a:p>
            <a:r>
              <a:rPr lang="en-US" sz="1000" dirty="0" smtClean="0"/>
              <a:t>Do </a:t>
            </a:r>
            <a:r>
              <a:rPr lang="en-US" sz="1000" dirty="0"/>
              <a:t>not modify the equipment in any way. Unauthorized modification may impair the function and/or safety </a:t>
            </a:r>
            <a:r>
              <a:rPr lang="en-US" sz="1000" dirty="0" smtClean="0"/>
              <a:t>and could </a:t>
            </a:r>
            <a:r>
              <a:rPr lang="en-US" sz="1000" dirty="0"/>
              <a:t>affect the life of the </a:t>
            </a:r>
            <a:r>
              <a:rPr lang="en-US" sz="1000" dirty="0" smtClean="0"/>
              <a:t>equipment.</a:t>
            </a:r>
          </a:p>
          <a:p>
            <a:endParaRPr lang="en-US" sz="1000" dirty="0"/>
          </a:p>
          <a:p>
            <a:r>
              <a:rPr lang="en-US" sz="1000" dirty="0" smtClean="0"/>
              <a:t>In </a:t>
            </a:r>
            <a:r>
              <a:rPr lang="en-US" sz="1000" dirty="0"/>
              <a:t>addition to the design and configuration of this implement, including Safety Signs and Safety </a:t>
            </a:r>
            <a:r>
              <a:rPr lang="en-US" sz="1000" dirty="0" smtClean="0"/>
              <a:t>Equipment, hazard </a:t>
            </a:r>
            <a:r>
              <a:rPr lang="en-US" sz="1000" dirty="0"/>
              <a:t>control and accident prevention are dependent upon the awareness, concern, prudence, and </a:t>
            </a:r>
            <a:r>
              <a:rPr lang="en-US" sz="1000" dirty="0" smtClean="0"/>
              <a:t>proper training </a:t>
            </a:r>
            <a:r>
              <a:rPr lang="en-US" sz="1000" dirty="0"/>
              <a:t>of personnel involved in the operation, transport, maintenance, and storage of the machine. Refer </a:t>
            </a:r>
            <a:r>
              <a:rPr lang="en-US" sz="1000" dirty="0" smtClean="0"/>
              <a:t>also to </a:t>
            </a:r>
            <a:r>
              <a:rPr lang="en-US" sz="1000" dirty="0"/>
              <a:t>Safety Messages and Operation instruction in each of the appropriate sections of the Tractor and </a:t>
            </a:r>
            <a:r>
              <a:rPr lang="en-US" sz="1000" dirty="0" smtClean="0"/>
              <a:t>Implement Manuals.</a:t>
            </a:r>
          </a:p>
          <a:p>
            <a:endParaRPr lang="en-US" sz="1000" dirty="0"/>
          </a:p>
          <a:p>
            <a:r>
              <a:rPr lang="en-US" sz="1000" dirty="0" smtClean="0"/>
              <a:t>Pay </a:t>
            </a:r>
            <a:r>
              <a:rPr lang="en-US" sz="1000" dirty="0"/>
              <a:t>close attention to the Safety Signs affixed to the Tractor and the </a:t>
            </a:r>
            <a:r>
              <a:rPr lang="en-US" sz="1000" dirty="0" smtClean="0"/>
              <a:t>Implement.</a:t>
            </a:r>
            <a:endParaRPr lang="en-US" sz="1000" dirty="0"/>
          </a:p>
          <a:p>
            <a:r>
              <a:rPr lang="en-US" sz="1000" dirty="0"/>
              <a:t>Replace any CAUTION, WARNING, DANGER or instruction safety sign that is not readable or is </a:t>
            </a:r>
            <a:r>
              <a:rPr lang="en-US" sz="1000" dirty="0" smtClean="0"/>
              <a:t>missing. Location </a:t>
            </a:r>
            <a:r>
              <a:rPr lang="en-US" sz="1000" dirty="0"/>
              <a:t>of such safety signs is indicated in this booklet.</a:t>
            </a:r>
          </a:p>
          <a:p>
            <a:endParaRPr lang="en-US" sz="1000" dirty="0" smtClean="0"/>
          </a:p>
          <a:p>
            <a:r>
              <a:rPr lang="en-US" sz="1000" dirty="0" smtClean="0"/>
              <a:t>Never </a:t>
            </a:r>
            <a:r>
              <a:rPr lang="en-US" sz="1000" dirty="0"/>
              <a:t>use alcoholic beverages or drugs which can hinder alertness or coordination while operating this</a:t>
            </a:r>
          </a:p>
          <a:p>
            <a:r>
              <a:rPr lang="en-US" sz="1000" dirty="0"/>
              <a:t>equipment. Consult your doctor about operating this machine while taking prescription medications.</a:t>
            </a:r>
          </a:p>
          <a:p>
            <a:endParaRPr lang="en-US" sz="1000" dirty="0" smtClean="0"/>
          </a:p>
          <a:p>
            <a:r>
              <a:rPr lang="en-US" sz="1000" dirty="0" smtClean="0"/>
              <a:t>Review </a:t>
            </a:r>
            <a:r>
              <a:rPr lang="en-US" sz="1000" dirty="0"/>
              <a:t>the safety instructions with all users annually.</a:t>
            </a:r>
          </a:p>
          <a:p>
            <a:endParaRPr lang="en-US" sz="1000" dirty="0" smtClean="0"/>
          </a:p>
          <a:p>
            <a:r>
              <a:rPr lang="en-US" sz="1000" dirty="0" smtClean="0"/>
              <a:t>This </a:t>
            </a:r>
            <a:r>
              <a:rPr lang="en-US" sz="1000" dirty="0"/>
              <a:t>equipment is dangerous to children and persons unfamiliar with its operation. The operator should be </a:t>
            </a:r>
            <a:r>
              <a:rPr lang="en-US" sz="1000" dirty="0" smtClean="0"/>
              <a:t>a responsible </a:t>
            </a:r>
            <a:r>
              <a:rPr lang="en-US" sz="1000" dirty="0"/>
              <a:t>adult familiar with farm machinery and trained in this equipment’s operations. </a:t>
            </a:r>
            <a:endParaRPr lang="en-US" sz="1000" dirty="0" smtClean="0"/>
          </a:p>
          <a:p>
            <a:endParaRPr lang="en-US" sz="1000" b="1" dirty="0"/>
          </a:p>
          <a:p>
            <a:r>
              <a:rPr lang="en-US" sz="1000" b="1" dirty="0" smtClean="0"/>
              <a:t>Do </a:t>
            </a:r>
            <a:r>
              <a:rPr lang="en-US" sz="1000" b="1" dirty="0"/>
              <a:t>not allow </a:t>
            </a:r>
            <a:r>
              <a:rPr lang="en-US" sz="1000" b="1" dirty="0" smtClean="0"/>
              <a:t>persons to operate, </a:t>
            </a:r>
            <a:r>
              <a:rPr lang="en-US" sz="1000" b="1" dirty="0"/>
              <a:t>assemble </a:t>
            </a:r>
            <a:r>
              <a:rPr lang="en-US" sz="1000" b="1" dirty="0" smtClean="0"/>
              <a:t>or service this implement until </a:t>
            </a:r>
            <a:r>
              <a:rPr lang="en-US" sz="1000" b="1" dirty="0"/>
              <a:t>they have read this manual and have developed a </a:t>
            </a:r>
            <a:r>
              <a:rPr lang="en-US" sz="1000" b="1" dirty="0" smtClean="0"/>
              <a:t>thorough understanding of how to operate, assemble and service this implement.</a:t>
            </a:r>
            <a:endParaRPr lang="en-US" sz="1000" dirty="0"/>
          </a:p>
        </p:txBody>
      </p:sp>
      <p:sp>
        <p:nvSpPr>
          <p:cNvPr id="6" name="Isosceles Triangle 5"/>
          <p:cNvSpPr/>
          <p:nvPr/>
        </p:nvSpPr>
        <p:spPr>
          <a:xfrm>
            <a:off x="457200" y="2286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cxnSp>
        <p:nvCxnSpPr>
          <p:cNvPr id="7" name="Straight Connector 6"/>
          <p:cNvCxnSpPr/>
          <p:nvPr/>
        </p:nvCxnSpPr>
        <p:spPr>
          <a:xfrm>
            <a:off x="457200" y="152400"/>
            <a:ext cx="58674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8389311A-6585-4D8A-BB66-0050A54C55A9}"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6019800" cy="1569660"/>
          </a:xfrm>
          <a:prstGeom prst="rect">
            <a:avLst/>
          </a:prstGeom>
        </p:spPr>
        <p:txBody>
          <a:bodyPr wrap="square">
            <a:spAutoFit/>
          </a:bodyPr>
          <a:lstStyle/>
          <a:p>
            <a:r>
              <a:rPr lang="en-US" sz="1200" dirty="0"/>
              <a:t>Keep safety signs clean and legible at all times.</a:t>
            </a:r>
          </a:p>
          <a:p>
            <a:endParaRPr lang="en-US" sz="1200" dirty="0" smtClean="0"/>
          </a:p>
          <a:p>
            <a:r>
              <a:rPr lang="en-US" sz="1200" dirty="0" smtClean="0"/>
              <a:t>Replace </a:t>
            </a:r>
            <a:r>
              <a:rPr lang="en-US" sz="1200" dirty="0"/>
              <a:t>safety signs that are missing or have become illegible.</a:t>
            </a:r>
          </a:p>
          <a:p>
            <a:endParaRPr lang="en-US" sz="1200" dirty="0" smtClean="0"/>
          </a:p>
          <a:p>
            <a:r>
              <a:rPr lang="en-US" sz="1200" dirty="0" smtClean="0"/>
              <a:t>Replaced </a:t>
            </a:r>
            <a:r>
              <a:rPr lang="en-US" sz="1200" dirty="0"/>
              <a:t>parts that displayed a safety sign should also display the current sign.</a:t>
            </a:r>
          </a:p>
          <a:p>
            <a:endParaRPr lang="en-US" sz="1200" dirty="0" smtClean="0"/>
          </a:p>
          <a:p>
            <a:r>
              <a:rPr lang="en-US" sz="1200" dirty="0" smtClean="0"/>
              <a:t>Safety </a:t>
            </a:r>
            <a:r>
              <a:rPr lang="en-US" sz="1200" dirty="0"/>
              <a:t>signs are available from your Distributor or Dealer Parts Department or the factory.</a:t>
            </a:r>
          </a:p>
        </p:txBody>
      </p:sp>
      <p:sp>
        <p:nvSpPr>
          <p:cNvPr id="3" name="Rectangle 2"/>
          <p:cNvSpPr/>
          <p:nvPr/>
        </p:nvSpPr>
        <p:spPr>
          <a:xfrm>
            <a:off x="1371600" y="381000"/>
            <a:ext cx="1896673" cy="369332"/>
          </a:xfrm>
          <a:prstGeom prst="rect">
            <a:avLst/>
          </a:prstGeom>
        </p:spPr>
        <p:txBody>
          <a:bodyPr wrap="none">
            <a:spAutoFit/>
          </a:bodyPr>
          <a:lstStyle/>
          <a:p>
            <a:r>
              <a:rPr lang="en-US" b="1" u="sng" dirty="0"/>
              <a:t>SAFETY SIGNS</a:t>
            </a:r>
            <a:endParaRPr lang="en-US" u="sng" dirty="0"/>
          </a:p>
        </p:txBody>
      </p:sp>
      <p:sp>
        <p:nvSpPr>
          <p:cNvPr id="6" name="Rectangle 5"/>
          <p:cNvSpPr/>
          <p:nvPr/>
        </p:nvSpPr>
        <p:spPr>
          <a:xfrm>
            <a:off x="381000" y="3429000"/>
            <a:ext cx="6096000" cy="830997"/>
          </a:xfrm>
          <a:prstGeom prst="rect">
            <a:avLst/>
          </a:prstGeom>
        </p:spPr>
        <p:txBody>
          <a:bodyPr wrap="square">
            <a:spAutoFit/>
          </a:bodyPr>
          <a:lstStyle/>
          <a:p>
            <a:r>
              <a:rPr lang="en-US" sz="1200" dirty="0"/>
              <a:t>Personal protection equipment including hard hat, safety glasses, safety shoes, and gloves are </a:t>
            </a:r>
            <a:r>
              <a:rPr lang="en-US" sz="1200" dirty="0" smtClean="0"/>
              <a:t>recommended during </a:t>
            </a:r>
            <a:r>
              <a:rPr lang="en-US" sz="1200" dirty="0"/>
              <a:t>assembly, installation, operation, adjustment, maintaining, repairing, removal, or moving the </a:t>
            </a:r>
            <a:r>
              <a:rPr lang="en-US" sz="1200" dirty="0" smtClean="0"/>
              <a:t>implement. Do </a:t>
            </a:r>
            <a:r>
              <a:rPr lang="en-US" sz="1200" dirty="0"/>
              <a:t>not allow long hair, loose fitting clothing or jewelry to be around moving parts.</a:t>
            </a:r>
          </a:p>
        </p:txBody>
      </p:sp>
      <p:sp>
        <p:nvSpPr>
          <p:cNvPr id="7" name="Rectangle 6"/>
          <p:cNvSpPr/>
          <p:nvPr/>
        </p:nvSpPr>
        <p:spPr>
          <a:xfrm>
            <a:off x="1371600" y="2667000"/>
            <a:ext cx="3127779" cy="369332"/>
          </a:xfrm>
          <a:prstGeom prst="rect">
            <a:avLst/>
          </a:prstGeom>
        </p:spPr>
        <p:txBody>
          <a:bodyPr wrap="none">
            <a:spAutoFit/>
          </a:bodyPr>
          <a:lstStyle/>
          <a:p>
            <a:r>
              <a:rPr lang="en-US" b="1" u="sng" dirty="0" smtClean="0"/>
              <a:t>PERSONAL PROTECTION</a:t>
            </a:r>
            <a:endParaRPr lang="en-US" u="sng" dirty="0"/>
          </a:p>
        </p:txBody>
      </p:sp>
      <p:sp>
        <p:nvSpPr>
          <p:cNvPr id="10" name="Rectangle 9"/>
          <p:cNvSpPr/>
          <p:nvPr/>
        </p:nvSpPr>
        <p:spPr>
          <a:xfrm>
            <a:off x="381000" y="4343400"/>
            <a:ext cx="6096000" cy="1754326"/>
          </a:xfrm>
          <a:prstGeom prst="rect">
            <a:avLst/>
          </a:prstGeom>
        </p:spPr>
        <p:txBody>
          <a:bodyPr wrap="square">
            <a:spAutoFit/>
          </a:bodyPr>
          <a:lstStyle/>
          <a:p>
            <a:r>
              <a:rPr lang="en-US" sz="1200" b="1" dirty="0"/>
              <a:t>PROLONGED EXPOSURE TO LOUD NOISE MAY CAUSE PERMANENT HEARING </a:t>
            </a:r>
            <a:r>
              <a:rPr lang="en-US" sz="1200" b="1" dirty="0" smtClean="0"/>
              <a:t>LOSS! </a:t>
            </a:r>
            <a:r>
              <a:rPr lang="en-US" sz="1200" dirty="0" smtClean="0"/>
              <a:t>Tractors </a:t>
            </a:r>
            <a:r>
              <a:rPr lang="en-US" sz="1200" dirty="0"/>
              <a:t>with or without attachments can often be noisy enough to cause permanent, partial hearing loss. </a:t>
            </a:r>
            <a:r>
              <a:rPr lang="en-US" sz="1200" dirty="0" smtClean="0"/>
              <a:t>We recommend </a:t>
            </a:r>
            <a:r>
              <a:rPr lang="en-US" sz="1200" dirty="0"/>
              <a:t>that you wear hearing protection on a full-time basis if the noise in the Operator’s position </a:t>
            </a:r>
            <a:r>
              <a:rPr lang="en-US" sz="1200" dirty="0" smtClean="0"/>
              <a:t>exceeds 80db</a:t>
            </a:r>
            <a:r>
              <a:rPr lang="en-US" sz="1200" dirty="0"/>
              <a:t>. Noise over 85db on a long-term basis can cause severe hearing loss. Noise over 90db adjacent to </a:t>
            </a:r>
            <a:r>
              <a:rPr lang="en-US" sz="1200" dirty="0" smtClean="0"/>
              <a:t>the Operator </a:t>
            </a:r>
            <a:r>
              <a:rPr lang="en-US" sz="1200" dirty="0"/>
              <a:t>over a long-term basis may cause permanent, total hearing loss. </a:t>
            </a:r>
            <a:r>
              <a:rPr lang="en-US" sz="1200" b="1" dirty="0"/>
              <a:t>NOTE: Hearing loss from loud </a:t>
            </a:r>
            <a:r>
              <a:rPr lang="en-US" sz="1200" b="1" dirty="0" smtClean="0"/>
              <a:t>noise </a:t>
            </a:r>
            <a:r>
              <a:rPr lang="en-US" sz="1200" dirty="0" smtClean="0"/>
              <a:t>(from </a:t>
            </a:r>
            <a:r>
              <a:rPr lang="en-US" sz="1200" dirty="0"/>
              <a:t>tractors, chain saws, radios, and other such sources close to the ear) is cumulative over a lifetime </a:t>
            </a:r>
            <a:r>
              <a:rPr lang="en-US" sz="1200" dirty="0" smtClean="0"/>
              <a:t>without hope of natural recovery.</a:t>
            </a:r>
            <a:endParaRPr lang="en-US" sz="1200" dirty="0"/>
          </a:p>
        </p:txBody>
      </p:sp>
      <p:sp>
        <p:nvSpPr>
          <p:cNvPr id="11" name="Rectangle 10"/>
          <p:cNvSpPr/>
          <p:nvPr/>
        </p:nvSpPr>
        <p:spPr>
          <a:xfrm>
            <a:off x="381000" y="6172200"/>
            <a:ext cx="5943600" cy="276999"/>
          </a:xfrm>
          <a:prstGeom prst="rect">
            <a:avLst/>
          </a:prstGeom>
        </p:spPr>
        <p:txBody>
          <a:bodyPr wrap="square">
            <a:spAutoFit/>
          </a:bodyPr>
          <a:lstStyle/>
          <a:p>
            <a:r>
              <a:rPr lang="en-US" sz="1200" dirty="0"/>
              <a:t>Ensure </a:t>
            </a:r>
            <a:r>
              <a:rPr lang="en-US" sz="1200" dirty="0" smtClean="0"/>
              <a:t>implement </a:t>
            </a:r>
            <a:r>
              <a:rPr lang="en-US" sz="1200" dirty="0"/>
              <a:t>is properly mounted, adjusted and in good operating condition.</a:t>
            </a:r>
          </a:p>
        </p:txBody>
      </p:sp>
      <p:sp>
        <p:nvSpPr>
          <p:cNvPr id="12" name="Rectangle 11"/>
          <p:cNvSpPr/>
          <p:nvPr/>
        </p:nvSpPr>
        <p:spPr>
          <a:xfrm>
            <a:off x="381000" y="6553200"/>
            <a:ext cx="5943600" cy="830997"/>
          </a:xfrm>
          <a:prstGeom prst="rect">
            <a:avLst/>
          </a:prstGeom>
        </p:spPr>
        <p:txBody>
          <a:bodyPr wrap="square">
            <a:spAutoFit/>
          </a:bodyPr>
          <a:lstStyle/>
          <a:p>
            <a:r>
              <a:rPr lang="en-US" sz="1200" dirty="0"/>
              <a:t>Please remember it is important that you read and heed the safety signs on the </a:t>
            </a:r>
            <a:r>
              <a:rPr lang="en-US" sz="1200" dirty="0" smtClean="0"/>
              <a:t>rake, </a:t>
            </a:r>
            <a:r>
              <a:rPr lang="en-US" sz="1200" dirty="0"/>
              <a:t>and the </a:t>
            </a:r>
            <a:r>
              <a:rPr lang="en-US" sz="1200" dirty="0" smtClean="0"/>
              <a:t>safety rules </a:t>
            </a:r>
            <a:r>
              <a:rPr lang="en-US" sz="1200" dirty="0"/>
              <a:t>set forth. Clean or replace all safety signs if they cannot be clearly read and understood. They are </a:t>
            </a:r>
            <a:r>
              <a:rPr lang="en-US" sz="1200" dirty="0" smtClean="0"/>
              <a:t>there for </a:t>
            </a:r>
            <a:r>
              <a:rPr lang="en-US" sz="1200" dirty="0"/>
              <a:t>your safety as well as the safety of others. The safe use of this machine is strictly up to you, the operator.</a:t>
            </a:r>
          </a:p>
        </p:txBody>
      </p:sp>
      <p:sp>
        <p:nvSpPr>
          <p:cNvPr id="13" name="Rectangle 12"/>
          <p:cNvSpPr/>
          <p:nvPr/>
        </p:nvSpPr>
        <p:spPr>
          <a:xfrm>
            <a:off x="381000" y="7543800"/>
            <a:ext cx="5791200" cy="1015663"/>
          </a:xfrm>
          <a:prstGeom prst="rect">
            <a:avLst/>
          </a:prstGeom>
        </p:spPr>
        <p:txBody>
          <a:bodyPr wrap="square">
            <a:spAutoFit/>
          </a:bodyPr>
          <a:lstStyle/>
          <a:p>
            <a:r>
              <a:rPr lang="en-US" sz="1200" dirty="0"/>
              <a:t>All things with moving parts are potentially hazardous. There is no substitute for a cautious, safe-minded </a:t>
            </a:r>
            <a:r>
              <a:rPr lang="en-US" sz="1200" dirty="0" smtClean="0"/>
              <a:t>operator who </a:t>
            </a:r>
            <a:r>
              <a:rPr lang="en-US" sz="1200" dirty="0"/>
              <a:t>recognizes potential hazards and follows reasonable safety practices. The manufacturer </a:t>
            </a:r>
            <a:r>
              <a:rPr lang="en-US" sz="1200" dirty="0" smtClean="0"/>
              <a:t>has designed </a:t>
            </a:r>
            <a:r>
              <a:rPr lang="en-US" sz="1200" dirty="0"/>
              <a:t>this </a:t>
            </a:r>
            <a:r>
              <a:rPr lang="en-US" sz="1200" dirty="0" smtClean="0"/>
              <a:t>rake </a:t>
            </a:r>
            <a:r>
              <a:rPr lang="en-US" sz="1200" dirty="0"/>
              <a:t>to be used with all </a:t>
            </a:r>
            <a:r>
              <a:rPr lang="en-US" sz="1200" dirty="0" smtClean="0"/>
              <a:t>of its </a:t>
            </a:r>
            <a:r>
              <a:rPr lang="en-US" sz="1200" dirty="0"/>
              <a:t>safety equipment properly attached, to minimize the chance of </a:t>
            </a:r>
            <a:r>
              <a:rPr lang="en-US" sz="1200" dirty="0" smtClean="0"/>
              <a:t>accidents. Study </a:t>
            </a:r>
            <a:r>
              <a:rPr lang="en-US" sz="1200" dirty="0"/>
              <a:t>this manual to make sure you have all safety equipment attached.</a:t>
            </a:r>
          </a:p>
        </p:txBody>
      </p:sp>
      <p:sp>
        <p:nvSpPr>
          <p:cNvPr id="14" name="Isosceles Triangle 13"/>
          <p:cNvSpPr/>
          <p:nvPr/>
        </p:nvSpPr>
        <p:spPr>
          <a:xfrm>
            <a:off x="457200" y="1524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15" name="Isosceles Triangle 14"/>
          <p:cNvSpPr/>
          <p:nvPr/>
        </p:nvSpPr>
        <p:spPr>
          <a:xfrm>
            <a:off x="457200" y="25908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16" name="Slide Number Placeholder 15"/>
          <p:cNvSpPr>
            <a:spLocks noGrp="1"/>
          </p:cNvSpPr>
          <p:nvPr>
            <p:ph type="sldNum" sz="quarter" idx="12"/>
          </p:nvPr>
        </p:nvSpPr>
        <p:spPr/>
        <p:txBody>
          <a:bodyPr/>
          <a:lstStyle/>
          <a:p>
            <a:fld id="{8389311A-6585-4D8A-BB66-0050A54C55A9}" type="slidenum">
              <a:rPr lang="en-US" smtClean="0"/>
              <a:pPr/>
              <a:t>4</a:t>
            </a:fld>
            <a:endParaRPr lang="en-US" dirty="0"/>
          </a:p>
        </p:txBody>
      </p:sp>
      <p:sp>
        <p:nvSpPr>
          <p:cNvPr id="17" name="Isosceles Triangle 16"/>
          <p:cNvSpPr/>
          <p:nvPr/>
        </p:nvSpPr>
        <p:spPr>
          <a:xfrm>
            <a:off x="0" y="4419600"/>
            <a:ext cx="457200" cy="3810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000" b="1" dirty="0" smtClean="0"/>
              <a:t>!</a:t>
            </a:r>
            <a:endParaRPr lang="en-US"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5715000" cy="2123658"/>
          </a:xfrm>
          <a:prstGeom prst="rect">
            <a:avLst/>
          </a:prstGeom>
        </p:spPr>
        <p:txBody>
          <a:bodyPr wrap="square">
            <a:spAutoFit/>
          </a:bodyPr>
          <a:lstStyle/>
          <a:p>
            <a:r>
              <a:rPr lang="en-US" sz="1200" dirty="0" smtClean="0"/>
              <a:t>Hydraulic oil under high pressure can penetrate the skin. Make </a:t>
            </a:r>
            <a:r>
              <a:rPr lang="en-US" sz="1200" dirty="0"/>
              <a:t>sure that all operating and service personnel know that in the event hydraulic fluid penetrates the </a:t>
            </a:r>
            <a:r>
              <a:rPr lang="en-US" sz="1200" dirty="0" smtClean="0"/>
              <a:t>skin, it </a:t>
            </a:r>
            <a:r>
              <a:rPr lang="en-US" sz="1200" dirty="0"/>
              <a:t>must be surgically removed within a few hours by a doctor familiar with this form of injury, or gangrene </a:t>
            </a:r>
            <a:r>
              <a:rPr lang="en-US" sz="1200" dirty="0" smtClean="0"/>
              <a:t>may result</a:t>
            </a:r>
            <a:r>
              <a:rPr lang="en-US" sz="1200" dirty="0"/>
              <a:t>.</a:t>
            </a:r>
          </a:p>
          <a:p>
            <a:endParaRPr lang="en-US" sz="1200" dirty="0" smtClean="0"/>
          </a:p>
          <a:p>
            <a:r>
              <a:rPr lang="en-US" sz="1200" dirty="0" smtClean="0"/>
              <a:t>If </a:t>
            </a:r>
            <a:r>
              <a:rPr lang="en-US" sz="1200" dirty="0"/>
              <a:t>a safety shield or guard is removed for any reason, it must be replaced before the machine is again operated.</a:t>
            </a:r>
          </a:p>
          <a:p>
            <a:endParaRPr lang="en-US" sz="1200" dirty="0" smtClean="0"/>
          </a:p>
          <a:p>
            <a:r>
              <a:rPr lang="en-US" sz="1200" dirty="0" smtClean="0"/>
              <a:t>Before </a:t>
            </a:r>
            <a:r>
              <a:rPr lang="en-US" sz="1200" dirty="0"/>
              <a:t>servicing the machine, engage the parking brake or place the transmission in “Park”, shut off the </a:t>
            </a:r>
            <a:r>
              <a:rPr lang="en-US" sz="1200" dirty="0" smtClean="0"/>
              <a:t>tractor and </a:t>
            </a:r>
            <a:r>
              <a:rPr lang="en-US" sz="1200" dirty="0"/>
              <a:t>remove the key. Relieve all hydraulic pressure in lines.</a:t>
            </a:r>
          </a:p>
        </p:txBody>
      </p:sp>
      <p:sp>
        <p:nvSpPr>
          <p:cNvPr id="3" name="Rectangle 2"/>
          <p:cNvSpPr/>
          <p:nvPr/>
        </p:nvSpPr>
        <p:spPr>
          <a:xfrm>
            <a:off x="685800" y="2895600"/>
            <a:ext cx="5638800" cy="5632311"/>
          </a:xfrm>
          <a:prstGeom prst="rect">
            <a:avLst/>
          </a:prstGeom>
        </p:spPr>
        <p:txBody>
          <a:bodyPr wrap="square">
            <a:spAutoFit/>
          </a:bodyPr>
          <a:lstStyle/>
          <a:p>
            <a:r>
              <a:rPr lang="en-US" sz="1200" dirty="0"/>
              <a:t>When the use of hand tools is required to perform any part of assembly, installation, adjustment, </a:t>
            </a:r>
            <a:r>
              <a:rPr lang="en-US" sz="1200" dirty="0" smtClean="0"/>
              <a:t>maintaining, repairing</a:t>
            </a:r>
            <a:r>
              <a:rPr lang="en-US" sz="1200" dirty="0"/>
              <a:t>, removal, or moving the </a:t>
            </a:r>
            <a:r>
              <a:rPr lang="en-US" sz="1200" dirty="0" smtClean="0"/>
              <a:t>implement, </a:t>
            </a:r>
            <a:r>
              <a:rPr lang="en-US" sz="1200" dirty="0"/>
              <a:t>be sure the tools used are designed and recommended by the tool</a:t>
            </a:r>
          </a:p>
          <a:p>
            <a:r>
              <a:rPr lang="en-US" sz="1200" dirty="0"/>
              <a:t>manufacturer for that specific task</a:t>
            </a:r>
            <a:r>
              <a:rPr lang="en-US" sz="1200" dirty="0" smtClean="0"/>
              <a:t>.</a:t>
            </a:r>
          </a:p>
          <a:p>
            <a:endParaRPr lang="en-US" sz="1200" dirty="0"/>
          </a:p>
          <a:p>
            <a:r>
              <a:rPr lang="en-US" sz="1200" dirty="0"/>
              <a:t>Personal protection equipment including hard hat, safety glasses, safety shoes, and gloves are </a:t>
            </a:r>
            <a:r>
              <a:rPr lang="en-US" sz="1200" dirty="0" smtClean="0"/>
              <a:t>recommended during </a:t>
            </a:r>
            <a:r>
              <a:rPr lang="en-US" sz="1200" dirty="0"/>
              <a:t>assembly, installation, operation, adjustment, maintaining, repairing, removal, or moving the </a:t>
            </a:r>
            <a:r>
              <a:rPr lang="en-US" sz="1200" dirty="0" smtClean="0"/>
              <a:t>rake. </a:t>
            </a:r>
            <a:r>
              <a:rPr lang="en-US" sz="1200" dirty="0"/>
              <a:t>Do</a:t>
            </a:r>
          </a:p>
          <a:p>
            <a:r>
              <a:rPr lang="en-US" sz="1200" dirty="0"/>
              <a:t>not allow long hair, loose fitting clothing or jewelry to be around moving parts.</a:t>
            </a:r>
          </a:p>
          <a:p>
            <a:endParaRPr lang="en-US" sz="1200" dirty="0" smtClean="0"/>
          </a:p>
          <a:p>
            <a:r>
              <a:rPr lang="en-US" sz="1200" dirty="0" smtClean="0"/>
              <a:t>Always </a:t>
            </a:r>
            <a:r>
              <a:rPr lang="en-US" sz="1200" dirty="0"/>
              <a:t>use two people or a mechanical lift device to handle heavy, unwieldy components during </a:t>
            </a:r>
            <a:r>
              <a:rPr lang="en-US" sz="1200" dirty="0" smtClean="0"/>
              <a:t>assembly, installation</a:t>
            </a:r>
            <a:r>
              <a:rPr lang="en-US" sz="1200" dirty="0"/>
              <a:t>, removal, or moving the </a:t>
            </a:r>
            <a:r>
              <a:rPr lang="en-US" sz="1200" dirty="0" smtClean="0"/>
              <a:t>rake or components.</a:t>
            </a:r>
            <a:endParaRPr lang="en-US" sz="1200" dirty="0"/>
          </a:p>
          <a:p>
            <a:endParaRPr lang="en-US" sz="1200" dirty="0" smtClean="0"/>
          </a:p>
          <a:p>
            <a:r>
              <a:rPr lang="en-US" sz="1200" dirty="0" smtClean="0"/>
              <a:t>Never </a:t>
            </a:r>
            <a:r>
              <a:rPr lang="en-US" sz="1200" dirty="0"/>
              <a:t>place any part of your body where it would be in danger if movement should occur during </a:t>
            </a:r>
            <a:r>
              <a:rPr lang="en-US" sz="1200" dirty="0" smtClean="0"/>
              <a:t>assembly, installation</a:t>
            </a:r>
            <a:r>
              <a:rPr lang="en-US" sz="1200" dirty="0"/>
              <a:t>, operation, maintaining, repairing, removal, or moving the </a:t>
            </a:r>
            <a:r>
              <a:rPr lang="en-US" sz="1200" dirty="0" smtClean="0"/>
              <a:t>rake.</a:t>
            </a:r>
            <a:endParaRPr lang="en-US" sz="1200" dirty="0"/>
          </a:p>
          <a:p>
            <a:endParaRPr lang="en-US" sz="1200" dirty="0" smtClean="0"/>
          </a:p>
          <a:p>
            <a:r>
              <a:rPr lang="en-US" sz="1200" dirty="0" smtClean="0"/>
              <a:t>Never </a:t>
            </a:r>
            <a:r>
              <a:rPr lang="en-US" sz="1200" dirty="0"/>
              <a:t>place yourself between the tractor and </a:t>
            </a:r>
            <a:r>
              <a:rPr lang="en-US" sz="1200" dirty="0" smtClean="0"/>
              <a:t>rake </a:t>
            </a:r>
            <a:r>
              <a:rPr lang="en-US" sz="1200" dirty="0"/>
              <a:t>while implement is in operation.</a:t>
            </a:r>
          </a:p>
          <a:p>
            <a:endParaRPr lang="en-US" sz="1200" dirty="0" smtClean="0"/>
          </a:p>
          <a:p>
            <a:r>
              <a:rPr lang="en-US" sz="1200" dirty="0" smtClean="0"/>
              <a:t>Do </a:t>
            </a:r>
            <a:r>
              <a:rPr lang="en-US" sz="1200" dirty="0"/>
              <a:t>not walk or work under a raised </a:t>
            </a:r>
            <a:r>
              <a:rPr lang="en-US" sz="1200" dirty="0" smtClean="0"/>
              <a:t>wings </a:t>
            </a:r>
            <a:r>
              <a:rPr lang="en-US" sz="1200" dirty="0"/>
              <a:t>unless it is securely blocked or held in </a:t>
            </a:r>
            <a:r>
              <a:rPr lang="en-US" sz="1200" dirty="0" smtClean="0"/>
              <a:t>position. Do </a:t>
            </a:r>
            <a:r>
              <a:rPr lang="en-US" sz="1200" dirty="0"/>
              <a:t>not </a:t>
            </a:r>
            <a:r>
              <a:rPr lang="en-US" sz="1200" dirty="0" smtClean="0"/>
              <a:t>depend on </a:t>
            </a:r>
            <a:r>
              <a:rPr lang="en-US" sz="1200" dirty="0"/>
              <a:t>the tractor hydraulic system to hold the </a:t>
            </a:r>
            <a:r>
              <a:rPr lang="en-US" sz="1200" dirty="0" smtClean="0"/>
              <a:t>wing </a:t>
            </a:r>
            <a:r>
              <a:rPr lang="en-US" sz="1200" dirty="0"/>
              <a:t>in place.</a:t>
            </a:r>
          </a:p>
          <a:p>
            <a:endParaRPr lang="en-US" sz="1200" dirty="0" smtClean="0"/>
          </a:p>
          <a:p>
            <a:r>
              <a:rPr lang="en-US" sz="1200" dirty="0" smtClean="0"/>
              <a:t>Never </a:t>
            </a:r>
            <a:r>
              <a:rPr lang="en-US" sz="1200" dirty="0"/>
              <a:t>leave </a:t>
            </a:r>
            <a:r>
              <a:rPr lang="en-US" sz="1200" dirty="0" smtClean="0"/>
              <a:t>rake wings </a:t>
            </a:r>
            <a:r>
              <a:rPr lang="en-US" sz="1200" dirty="0"/>
              <a:t>in the </a:t>
            </a:r>
            <a:r>
              <a:rPr lang="en-US" sz="1200" dirty="0" smtClean="0"/>
              <a:t>partially raised </a:t>
            </a:r>
            <a:r>
              <a:rPr lang="en-US" sz="1200" dirty="0"/>
              <a:t>position. Always lower </a:t>
            </a:r>
            <a:r>
              <a:rPr lang="en-US" sz="1200" dirty="0" smtClean="0"/>
              <a:t>wings </a:t>
            </a:r>
            <a:r>
              <a:rPr lang="en-US" sz="1200" dirty="0"/>
              <a:t>to the ground or to the transport </a:t>
            </a:r>
            <a:r>
              <a:rPr lang="en-US" sz="1200" dirty="0" smtClean="0"/>
              <a:t>position when storing.</a:t>
            </a:r>
          </a:p>
          <a:p>
            <a:endParaRPr lang="en-US" sz="1200" dirty="0"/>
          </a:p>
          <a:p>
            <a:r>
              <a:rPr lang="en-US" sz="1200" dirty="0" smtClean="0"/>
              <a:t>Always install the transport lock pins before </a:t>
            </a:r>
            <a:r>
              <a:rPr lang="en-US" sz="1200" dirty="0"/>
              <a:t>transporting or </a:t>
            </a:r>
            <a:r>
              <a:rPr lang="en-US" sz="1200" dirty="0" smtClean="0"/>
              <a:t>storing rake in the transport position.</a:t>
            </a:r>
            <a:endParaRPr lang="en-US" sz="1200" dirty="0"/>
          </a:p>
        </p:txBody>
      </p:sp>
      <p:sp>
        <p:nvSpPr>
          <p:cNvPr id="4" name="Rectangle 3"/>
          <p:cNvSpPr/>
          <p:nvPr/>
        </p:nvSpPr>
        <p:spPr>
          <a:xfrm>
            <a:off x="685800" y="8382000"/>
            <a:ext cx="5715000" cy="461665"/>
          </a:xfrm>
          <a:prstGeom prst="rect">
            <a:avLst/>
          </a:prstGeom>
        </p:spPr>
        <p:txBody>
          <a:bodyPr wrap="square">
            <a:spAutoFit/>
          </a:bodyPr>
          <a:lstStyle/>
          <a:p>
            <a:r>
              <a:rPr lang="en-US" sz="1200" dirty="0"/>
              <a:t>A heavy load can cause instability of the tractor. Use extreme care during travel. Slow down on turns </a:t>
            </a:r>
            <a:r>
              <a:rPr lang="en-US" sz="1200" dirty="0" smtClean="0"/>
              <a:t>and watch </a:t>
            </a:r>
            <a:r>
              <a:rPr lang="en-US" sz="1200" dirty="0"/>
              <a:t>out for </a:t>
            </a:r>
            <a:r>
              <a:rPr lang="en-US" sz="1200" dirty="0" smtClean="0"/>
              <a:t>bumps.</a:t>
            </a:r>
            <a:endParaRPr lang="en-US" sz="1200" dirty="0"/>
          </a:p>
        </p:txBody>
      </p:sp>
      <p:sp>
        <p:nvSpPr>
          <p:cNvPr id="5" name="TextBox 4"/>
          <p:cNvSpPr txBox="1"/>
          <p:nvPr/>
        </p:nvSpPr>
        <p:spPr>
          <a:xfrm>
            <a:off x="762000" y="381000"/>
            <a:ext cx="5181600" cy="381000"/>
          </a:xfrm>
          <a:prstGeom prst="rect">
            <a:avLst/>
          </a:prstGeom>
          <a:noFill/>
        </p:spPr>
        <p:txBody>
          <a:bodyPr wrap="square" rtlCol="0">
            <a:spAutoFit/>
          </a:bodyPr>
          <a:lstStyle/>
          <a:p>
            <a:r>
              <a:rPr lang="en-US" b="1" dirty="0" smtClean="0"/>
              <a:t>Safety Instructions</a:t>
            </a:r>
            <a:endParaRPr lang="en-US" b="1" dirty="0"/>
          </a:p>
        </p:txBody>
      </p:sp>
      <p:sp>
        <p:nvSpPr>
          <p:cNvPr id="8" name="Isosceles Triangle 7"/>
          <p:cNvSpPr/>
          <p:nvPr/>
        </p:nvSpPr>
        <p:spPr>
          <a:xfrm>
            <a:off x="0" y="5334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cxnSp>
        <p:nvCxnSpPr>
          <p:cNvPr id="7" name="Straight Connector 6"/>
          <p:cNvCxnSpPr/>
          <p:nvPr/>
        </p:nvCxnSpPr>
        <p:spPr>
          <a:xfrm>
            <a:off x="457200" y="152400"/>
            <a:ext cx="58674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8389311A-6585-4D8A-BB66-0050A54C55A9}"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5791200" cy="1384995"/>
          </a:xfrm>
          <a:prstGeom prst="rect">
            <a:avLst/>
          </a:prstGeom>
        </p:spPr>
        <p:txBody>
          <a:bodyPr wrap="square">
            <a:spAutoFit/>
          </a:bodyPr>
          <a:lstStyle/>
          <a:p>
            <a:endParaRPr lang="en-US" sz="1200" dirty="0" smtClean="0"/>
          </a:p>
          <a:p>
            <a:endParaRPr lang="en-US" sz="1200" dirty="0"/>
          </a:p>
          <a:p>
            <a:r>
              <a:rPr lang="en-US" sz="1200" dirty="0" smtClean="0"/>
              <a:t>Be especially cautious on hill sides. Always operate tractor at a safe speed for the conditions experienced.</a:t>
            </a:r>
          </a:p>
          <a:p>
            <a:endParaRPr lang="en-US" sz="1200" dirty="0" smtClean="0"/>
          </a:p>
          <a:p>
            <a:r>
              <a:rPr lang="en-US" sz="1200" dirty="0" smtClean="0"/>
              <a:t>Do </a:t>
            </a:r>
            <a:r>
              <a:rPr lang="en-US" sz="1200" dirty="0"/>
              <a:t>not allow riders on the </a:t>
            </a:r>
            <a:r>
              <a:rPr lang="en-US" sz="1200" dirty="0" smtClean="0"/>
              <a:t>rake </a:t>
            </a:r>
            <a:r>
              <a:rPr lang="en-US" sz="1200" dirty="0"/>
              <a:t>or tractor at any time. There is no safe place for any riders.</a:t>
            </a:r>
          </a:p>
        </p:txBody>
      </p:sp>
      <p:sp>
        <p:nvSpPr>
          <p:cNvPr id="3" name="Rectangle 2"/>
          <p:cNvSpPr/>
          <p:nvPr/>
        </p:nvSpPr>
        <p:spPr>
          <a:xfrm>
            <a:off x="609600" y="1828800"/>
            <a:ext cx="5715000" cy="2492990"/>
          </a:xfrm>
          <a:prstGeom prst="rect">
            <a:avLst/>
          </a:prstGeom>
        </p:spPr>
        <p:txBody>
          <a:bodyPr wrap="square">
            <a:spAutoFit/>
          </a:bodyPr>
          <a:lstStyle/>
          <a:p>
            <a:r>
              <a:rPr lang="en-US" sz="1200" dirty="0"/>
              <a:t>Before you operate the </a:t>
            </a:r>
            <a:r>
              <a:rPr lang="en-US" sz="1200" dirty="0" smtClean="0"/>
              <a:t>implement, </a:t>
            </a:r>
            <a:r>
              <a:rPr lang="en-US" sz="1200" dirty="0"/>
              <a:t>check over all pins, bolts and connections to be sure all are securely in </a:t>
            </a:r>
            <a:r>
              <a:rPr lang="en-US" sz="1200" dirty="0" smtClean="0"/>
              <a:t>place.</a:t>
            </a:r>
          </a:p>
          <a:p>
            <a:endParaRPr lang="en-US" sz="1200" dirty="0"/>
          </a:p>
          <a:p>
            <a:r>
              <a:rPr lang="en-US" sz="1200" dirty="0" smtClean="0"/>
              <a:t>Replace </a:t>
            </a:r>
            <a:r>
              <a:rPr lang="en-US" sz="1200" dirty="0"/>
              <a:t>any damaged or worn parts immediately.</a:t>
            </a:r>
          </a:p>
          <a:p>
            <a:endParaRPr lang="en-US" sz="1200" dirty="0" smtClean="0"/>
          </a:p>
          <a:p>
            <a:r>
              <a:rPr lang="en-US" sz="1200" dirty="0" smtClean="0"/>
              <a:t>Do </a:t>
            </a:r>
            <a:r>
              <a:rPr lang="en-US" sz="1200" dirty="0"/>
              <a:t>not allow anyone who is not familiar with the safety rules and operation instructions to use this </a:t>
            </a:r>
            <a:r>
              <a:rPr lang="en-US" sz="1200" dirty="0" smtClean="0"/>
              <a:t>rake.</a:t>
            </a:r>
            <a:endParaRPr lang="en-US" sz="1200" dirty="0"/>
          </a:p>
          <a:p>
            <a:endParaRPr lang="en-US" sz="1200" dirty="0" smtClean="0"/>
          </a:p>
          <a:p>
            <a:r>
              <a:rPr lang="en-US" sz="1200" dirty="0" smtClean="0"/>
              <a:t>Never </a:t>
            </a:r>
            <a:r>
              <a:rPr lang="en-US" sz="1200" dirty="0"/>
              <a:t>allow children to operate or be around this </a:t>
            </a:r>
            <a:r>
              <a:rPr lang="en-US" sz="1200" dirty="0" smtClean="0"/>
              <a:t>implement.</a:t>
            </a:r>
          </a:p>
          <a:p>
            <a:endParaRPr lang="en-US" sz="1200" dirty="0"/>
          </a:p>
          <a:p>
            <a:r>
              <a:rPr lang="en-US" sz="1200" dirty="0"/>
              <a:t>Use </a:t>
            </a:r>
            <a:r>
              <a:rPr lang="en-US" sz="1200" dirty="0" smtClean="0"/>
              <a:t>safety chain when towing implement.</a:t>
            </a:r>
            <a:endParaRPr lang="en-US" sz="1200" dirty="0"/>
          </a:p>
          <a:p>
            <a:endParaRPr lang="en-US" sz="1200" dirty="0" smtClean="0"/>
          </a:p>
          <a:p>
            <a:r>
              <a:rPr lang="en-US" sz="1200" dirty="0" smtClean="0"/>
              <a:t>Do </a:t>
            </a:r>
            <a:r>
              <a:rPr lang="en-US" sz="1200" dirty="0"/>
              <a:t>not operate </a:t>
            </a:r>
            <a:r>
              <a:rPr lang="en-US" sz="1200" dirty="0" smtClean="0"/>
              <a:t>implement on </a:t>
            </a:r>
            <a:r>
              <a:rPr lang="en-US" sz="1200" dirty="0"/>
              <a:t>steep </a:t>
            </a:r>
            <a:r>
              <a:rPr lang="en-US" sz="1200" dirty="0" smtClean="0"/>
              <a:t>hillsides.</a:t>
            </a:r>
            <a:endParaRPr lang="en-US" sz="1200" dirty="0"/>
          </a:p>
        </p:txBody>
      </p:sp>
      <p:sp>
        <p:nvSpPr>
          <p:cNvPr id="4" name="Rectangle 3"/>
          <p:cNvSpPr/>
          <p:nvPr/>
        </p:nvSpPr>
        <p:spPr>
          <a:xfrm>
            <a:off x="609600" y="4343400"/>
            <a:ext cx="5715000" cy="646331"/>
          </a:xfrm>
          <a:prstGeom prst="rect">
            <a:avLst/>
          </a:prstGeom>
        </p:spPr>
        <p:txBody>
          <a:bodyPr wrap="square">
            <a:spAutoFit/>
          </a:bodyPr>
          <a:lstStyle/>
          <a:p>
            <a:r>
              <a:rPr lang="en-US" sz="1200" dirty="0"/>
              <a:t>Watch out for low overhead electrical wires and limbs when operating or transporting the </a:t>
            </a:r>
            <a:r>
              <a:rPr lang="en-US" sz="1200" dirty="0" smtClean="0"/>
              <a:t>implement. Check clearance </a:t>
            </a:r>
            <a:r>
              <a:rPr lang="en-US" sz="1200" dirty="0"/>
              <a:t>of doorways when entering a building.</a:t>
            </a:r>
          </a:p>
        </p:txBody>
      </p:sp>
      <p:sp>
        <p:nvSpPr>
          <p:cNvPr id="5" name="Rectangle 4"/>
          <p:cNvSpPr/>
          <p:nvPr/>
        </p:nvSpPr>
        <p:spPr>
          <a:xfrm>
            <a:off x="609600" y="5105400"/>
            <a:ext cx="5715000" cy="1877437"/>
          </a:xfrm>
          <a:prstGeom prst="rect">
            <a:avLst/>
          </a:prstGeom>
        </p:spPr>
        <p:txBody>
          <a:bodyPr wrap="square">
            <a:spAutoFit/>
          </a:bodyPr>
          <a:lstStyle/>
          <a:p>
            <a:r>
              <a:rPr lang="en-US" sz="1200" dirty="0" smtClean="0"/>
              <a:t>Always close ball valves on each hydraulic cylinder before </a:t>
            </a:r>
            <a:r>
              <a:rPr lang="en-US" sz="1200" dirty="0"/>
              <a:t>transporting or storing the </a:t>
            </a:r>
            <a:r>
              <a:rPr lang="en-US" sz="1200" dirty="0" smtClean="0"/>
              <a:t>rake. </a:t>
            </a:r>
          </a:p>
          <a:p>
            <a:endParaRPr lang="en-US" sz="1200" b="1" dirty="0" smtClean="0"/>
          </a:p>
          <a:p>
            <a:r>
              <a:rPr lang="en-US" sz="1200" b="1" dirty="0" smtClean="0"/>
              <a:t>WARNING! NEVER </a:t>
            </a:r>
            <a:r>
              <a:rPr lang="en-US" sz="1200" b="1" dirty="0"/>
              <a:t>INSERT </a:t>
            </a:r>
            <a:r>
              <a:rPr lang="en-US" sz="1200" b="1" dirty="0" smtClean="0"/>
              <a:t>FINGER IN A </a:t>
            </a:r>
            <a:r>
              <a:rPr lang="en-US" sz="1200" b="1" dirty="0"/>
              <a:t>HOLE TO </a:t>
            </a:r>
            <a:r>
              <a:rPr lang="en-US" sz="1200" b="1" dirty="0" smtClean="0"/>
              <a:t>CHECK </a:t>
            </a:r>
            <a:r>
              <a:rPr lang="en-US" sz="1200" b="1" dirty="0"/>
              <a:t>A</a:t>
            </a:r>
            <a:r>
              <a:rPr lang="en-US" sz="1200" b="1" dirty="0" smtClean="0"/>
              <a:t>LIGNMENT.</a:t>
            </a:r>
          </a:p>
          <a:p>
            <a:endParaRPr lang="en-US" sz="1200" dirty="0"/>
          </a:p>
          <a:p>
            <a:r>
              <a:rPr lang="en-US" sz="1200" dirty="0" smtClean="0"/>
              <a:t>Always use care when operating rake.</a:t>
            </a:r>
          </a:p>
          <a:p>
            <a:endParaRPr lang="en-US" sz="1200" dirty="0"/>
          </a:p>
          <a:p>
            <a:endParaRPr lang="en-US" sz="1200" dirty="0" smtClean="0"/>
          </a:p>
          <a:p>
            <a:r>
              <a:rPr lang="en-US" sz="2000" b="1" dirty="0" smtClean="0"/>
              <a:t>           ALWAYS OBEY SAFETY WARNINGS!</a:t>
            </a:r>
            <a:endParaRPr lang="en-US" sz="2000" b="1" dirty="0"/>
          </a:p>
        </p:txBody>
      </p:sp>
      <p:sp>
        <p:nvSpPr>
          <p:cNvPr id="8" name="Isosceles Triangle 7"/>
          <p:cNvSpPr/>
          <p:nvPr/>
        </p:nvSpPr>
        <p:spPr>
          <a:xfrm>
            <a:off x="533400" y="64008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9" name="Isosceles Triangle 8"/>
          <p:cNvSpPr/>
          <p:nvPr/>
        </p:nvSpPr>
        <p:spPr>
          <a:xfrm>
            <a:off x="0" y="53340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10" name="Slide Number Placeholder 9"/>
          <p:cNvSpPr>
            <a:spLocks noGrp="1"/>
          </p:cNvSpPr>
          <p:nvPr>
            <p:ph type="sldNum" sz="quarter" idx="12"/>
          </p:nvPr>
        </p:nvSpPr>
        <p:spPr/>
        <p:txBody>
          <a:bodyPr/>
          <a:lstStyle/>
          <a:p>
            <a:fld id="{8389311A-6585-4D8A-BB66-0050A54C55A9}"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5715000" cy="8217634"/>
          </a:xfrm>
          <a:prstGeom prst="rect">
            <a:avLst/>
          </a:prstGeom>
        </p:spPr>
        <p:txBody>
          <a:bodyPr wrap="square">
            <a:spAutoFit/>
          </a:bodyPr>
          <a:lstStyle/>
          <a:p>
            <a:r>
              <a:rPr lang="en-US" sz="1200" dirty="0"/>
              <a:t>Comply with state and local laws governing highway safety and movement of farm machinery on public roads</a:t>
            </a:r>
            <a:r>
              <a:rPr lang="en-US" sz="1200" dirty="0" smtClean="0"/>
              <a:t>.</a:t>
            </a:r>
          </a:p>
          <a:p>
            <a:endParaRPr lang="en-US" sz="1200" dirty="0"/>
          </a:p>
          <a:p>
            <a:r>
              <a:rPr lang="en-US" sz="1200" dirty="0"/>
              <a:t>The use of flashing amber lights is acceptable in most localities. However, some localities prohibit their </a:t>
            </a:r>
            <a:r>
              <a:rPr lang="en-US" sz="1200" dirty="0" smtClean="0"/>
              <a:t>use. Local </a:t>
            </a:r>
            <a:r>
              <a:rPr lang="en-US" sz="1200" dirty="0"/>
              <a:t>laws should be checked for all highway lighting and marking requirements</a:t>
            </a:r>
            <a:r>
              <a:rPr lang="en-US" sz="1200" dirty="0" smtClean="0"/>
              <a:t>.</a:t>
            </a:r>
          </a:p>
          <a:p>
            <a:endParaRPr lang="en-US" sz="1200" dirty="0"/>
          </a:p>
          <a:p>
            <a:r>
              <a:rPr lang="en-US" sz="1200" dirty="0"/>
              <a:t>When driving the tractor and equipment on the road or highway under 20 mph (32 kph) at night or during </a:t>
            </a:r>
            <a:r>
              <a:rPr lang="en-US" sz="1200" dirty="0" smtClean="0"/>
              <a:t>the day</a:t>
            </a:r>
            <a:r>
              <a:rPr lang="en-US" sz="1200" dirty="0"/>
              <a:t>, use flashing amber warning lights and a slow moving vehicle (SMV) identification emblem</a:t>
            </a:r>
            <a:r>
              <a:rPr lang="en-US" sz="1200" dirty="0" smtClean="0"/>
              <a:t>. Except when prohibited by law.</a:t>
            </a:r>
          </a:p>
          <a:p>
            <a:endParaRPr lang="en-US" sz="1200" dirty="0"/>
          </a:p>
          <a:p>
            <a:r>
              <a:rPr lang="en-US" sz="1200" dirty="0"/>
              <a:t>Watch out for low overhead electrical wires and limbs when operating or transporting the </a:t>
            </a:r>
            <a:r>
              <a:rPr lang="en-US" sz="1200" dirty="0" smtClean="0"/>
              <a:t>implement. Check clearance </a:t>
            </a:r>
            <a:r>
              <a:rPr lang="en-US" sz="1200" dirty="0"/>
              <a:t>of doorways when entering a building</a:t>
            </a:r>
            <a:r>
              <a:rPr lang="en-US" sz="1200" dirty="0" smtClean="0"/>
              <a:t>.</a:t>
            </a:r>
          </a:p>
          <a:p>
            <a:endParaRPr lang="en-US" sz="1200" dirty="0"/>
          </a:p>
          <a:p>
            <a:r>
              <a:rPr lang="en-US" sz="1200" dirty="0"/>
              <a:t>Always be sure the implement is in the proper raised position for transport.</a:t>
            </a:r>
          </a:p>
          <a:p>
            <a:endParaRPr lang="en-US" sz="1200" dirty="0" smtClean="0"/>
          </a:p>
          <a:p>
            <a:r>
              <a:rPr lang="en-US" sz="1200" dirty="0" smtClean="0"/>
              <a:t>Reduce </a:t>
            </a:r>
            <a:r>
              <a:rPr lang="en-US" sz="1200" dirty="0"/>
              <a:t>speed when transporting mounted implements to avoid bouncing and momentary loss of </a:t>
            </a:r>
            <a:r>
              <a:rPr lang="en-US" sz="1200" dirty="0" smtClean="0"/>
              <a:t>steering control.</a:t>
            </a:r>
          </a:p>
          <a:p>
            <a:endParaRPr lang="en-US" sz="1200" dirty="0"/>
          </a:p>
          <a:p>
            <a:r>
              <a:rPr lang="en-US" sz="1200" dirty="0"/>
              <a:t>Plan your route to avoid heavy traffic.</a:t>
            </a:r>
          </a:p>
          <a:p>
            <a:endParaRPr lang="en-US" sz="1200" dirty="0" smtClean="0"/>
          </a:p>
          <a:p>
            <a:r>
              <a:rPr lang="en-US" sz="1200" dirty="0" smtClean="0"/>
              <a:t>Always shut off hydraulic transport lock valves </a:t>
            </a:r>
            <a:r>
              <a:rPr lang="en-US" sz="1200" dirty="0"/>
              <a:t>before transporting.</a:t>
            </a:r>
          </a:p>
          <a:p>
            <a:endParaRPr lang="en-US" sz="1200" dirty="0" smtClean="0"/>
          </a:p>
          <a:p>
            <a:r>
              <a:rPr lang="en-US" sz="1200" dirty="0" smtClean="0"/>
              <a:t>Do </a:t>
            </a:r>
            <a:r>
              <a:rPr lang="en-US" sz="1200" dirty="0"/>
              <a:t>not drink and drive!</a:t>
            </a:r>
          </a:p>
          <a:p>
            <a:endParaRPr lang="en-US" sz="1200" dirty="0" smtClean="0"/>
          </a:p>
          <a:p>
            <a:r>
              <a:rPr lang="en-US" sz="1200" dirty="0" smtClean="0"/>
              <a:t>Watch </a:t>
            </a:r>
            <a:r>
              <a:rPr lang="en-US" sz="1200" dirty="0"/>
              <a:t>for traffic when operating near or crossing roadways.</a:t>
            </a:r>
          </a:p>
          <a:p>
            <a:endParaRPr lang="en-US" sz="1200" dirty="0" smtClean="0"/>
          </a:p>
          <a:p>
            <a:r>
              <a:rPr lang="en-US" sz="1200" dirty="0" smtClean="0"/>
              <a:t>Turn </a:t>
            </a:r>
            <a:r>
              <a:rPr lang="en-US" sz="1200" dirty="0"/>
              <a:t>curves or go up or down hills only at a low speed and at a gradual steering angle. Make certain that </a:t>
            </a:r>
            <a:r>
              <a:rPr lang="en-US" sz="1200" dirty="0" smtClean="0"/>
              <a:t>at least </a:t>
            </a:r>
            <a:r>
              <a:rPr lang="en-US" sz="1200" dirty="0"/>
              <a:t>20% of the tractor’s weight is on the front wheels to maintain safe steerage. Slow down on rough </a:t>
            </a:r>
            <a:r>
              <a:rPr lang="en-US" sz="1200" dirty="0" smtClean="0"/>
              <a:t>or uneven </a:t>
            </a:r>
            <a:r>
              <a:rPr lang="en-US" sz="1200" dirty="0"/>
              <a:t>surfaces, and loose gravel</a:t>
            </a:r>
            <a:r>
              <a:rPr lang="en-US" sz="1200" dirty="0" smtClean="0"/>
              <a:t>.</a:t>
            </a:r>
          </a:p>
          <a:p>
            <a:endParaRPr lang="en-US" sz="1200" dirty="0"/>
          </a:p>
          <a:p>
            <a:r>
              <a:rPr lang="en-US" sz="1200" dirty="0"/>
              <a:t>Use extreme care and maintain minimum ground speed when transporting on hillside, over rough ground </a:t>
            </a:r>
            <a:r>
              <a:rPr lang="en-US" sz="1200" dirty="0" smtClean="0"/>
              <a:t>and when </a:t>
            </a:r>
            <a:r>
              <a:rPr lang="en-US" sz="1200" dirty="0"/>
              <a:t>operating close to ditches or fences. Be careful when turning sharp corners.</a:t>
            </a:r>
          </a:p>
          <a:p>
            <a:endParaRPr lang="en-US" sz="1200" dirty="0" smtClean="0"/>
          </a:p>
          <a:p>
            <a:r>
              <a:rPr lang="en-US" sz="1200" dirty="0" smtClean="0"/>
              <a:t>Never </a:t>
            </a:r>
            <a:r>
              <a:rPr lang="en-US" sz="1200" dirty="0"/>
              <a:t>allow riders on either tractor or implement. Falling off can kill.</a:t>
            </a:r>
          </a:p>
          <a:p>
            <a:r>
              <a:rPr lang="en-US" sz="1200" dirty="0"/>
              <a:t>Be a safe and courteous driver. Always yield to oncoming traffic in all situations, including narrow bridges, </a:t>
            </a:r>
            <a:r>
              <a:rPr lang="en-US" sz="1200" dirty="0" smtClean="0"/>
              <a:t>intersections, etc</a:t>
            </a:r>
            <a:r>
              <a:rPr lang="en-US" sz="1200" dirty="0"/>
              <a:t>.</a:t>
            </a:r>
          </a:p>
          <a:p>
            <a:endParaRPr lang="en-US" sz="1200" dirty="0" smtClean="0"/>
          </a:p>
          <a:p>
            <a:r>
              <a:rPr lang="en-US" sz="1200" dirty="0" smtClean="0"/>
              <a:t>Do </a:t>
            </a:r>
            <a:r>
              <a:rPr lang="en-US" sz="1200" dirty="0"/>
              <a:t>not exceed 20 mph (32 kph). Reduce speed on rough roads and surfaces.</a:t>
            </a:r>
          </a:p>
          <a:p>
            <a:endParaRPr lang="en-US" sz="1200" dirty="0"/>
          </a:p>
        </p:txBody>
      </p:sp>
      <p:sp>
        <p:nvSpPr>
          <p:cNvPr id="3" name="Rectangle 2"/>
          <p:cNvSpPr/>
          <p:nvPr/>
        </p:nvSpPr>
        <p:spPr>
          <a:xfrm>
            <a:off x="1066800" y="152400"/>
            <a:ext cx="2627642" cy="369332"/>
          </a:xfrm>
          <a:prstGeom prst="rect">
            <a:avLst/>
          </a:prstGeom>
        </p:spPr>
        <p:txBody>
          <a:bodyPr wrap="none">
            <a:spAutoFit/>
          </a:bodyPr>
          <a:lstStyle/>
          <a:p>
            <a:r>
              <a:rPr lang="en-US" b="1" u="sng" dirty="0"/>
              <a:t>TRANSPORT SAFETY</a:t>
            </a:r>
            <a:endParaRPr lang="en-US" u="sng" dirty="0"/>
          </a:p>
        </p:txBody>
      </p:sp>
      <p:sp>
        <p:nvSpPr>
          <p:cNvPr id="7" name="Isosceles Triangle 6"/>
          <p:cNvSpPr/>
          <p:nvPr/>
        </p:nvSpPr>
        <p:spPr>
          <a:xfrm>
            <a:off x="228600" y="1524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5" name="Slide Number Placeholder 4"/>
          <p:cNvSpPr>
            <a:spLocks noGrp="1"/>
          </p:cNvSpPr>
          <p:nvPr>
            <p:ph type="sldNum" sz="quarter" idx="12"/>
          </p:nvPr>
        </p:nvSpPr>
        <p:spPr/>
        <p:txBody>
          <a:bodyPr/>
          <a:lstStyle/>
          <a:p>
            <a:fld id="{8389311A-6585-4D8A-BB66-0050A54C55A9}"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6800"/>
            <a:ext cx="5638800" cy="2862322"/>
          </a:xfrm>
          <a:prstGeom prst="rect">
            <a:avLst/>
          </a:prstGeom>
        </p:spPr>
        <p:txBody>
          <a:bodyPr wrap="square">
            <a:spAutoFit/>
          </a:bodyPr>
          <a:lstStyle/>
          <a:p>
            <a:r>
              <a:rPr lang="en-US" sz="1200" dirty="0"/>
              <a:t>Following operation, or when unhooking, stop the tractor, set the </a:t>
            </a:r>
            <a:r>
              <a:rPr lang="en-US" sz="1200" dirty="0" smtClean="0"/>
              <a:t>tractor brakes</a:t>
            </a:r>
            <a:r>
              <a:rPr lang="en-US" sz="1200" dirty="0"/>
              <a:t>, lower </a:t>
            </a:r>
            <a:r>
              <a:rPr lang="en-US" sz="1200" dirty="0" smtClean="0"/>
              <a:t>wings all the way to the ground and release hydraulic pressure, </a:t>
            </a:r>
            <a:r>
              <a:rPr lang="en-US" sz="1200" dirty="0"/>
              <a:t>disengage the PTO, shut off the engine and remove the ignition keys.</a:t>
            </a:r>
          </a:p>
          <a:p>
            <a:endParaRPr lang="en-US" sz="1200" dirty="0" smtClean="0"/>
          </a:p>
          <a:p>
            <a:r>
              <a:rPr lang="en-US" sz="1200" dirty="0" smtClean="0"/>
              <a:t>Store </a:t>
            </a:r>
            <a:r>
              <a:rPr lang="en-US" sz="1200" dirty="0"/>
              <a:t>the unit in an area away from human activity.</a:t>
            </a:r>
          </a:p>
          <a:p>
            <a:endParaRPr lang="en-US" sz="1200" dirty="0" smtClean="0"/>
          </a:p>
          <a:p>
            <a:r>
              <a:rPr lang="en-US" sz="1200" dirty="0" smtClean="0"/>
              <a:t>Do </a:t>
            </a:r>
            <a:r>
              <a:rPr lang="en-US" sz="1200" dirty="0"/>
              <a:t>not permit children to play on or around the stored unit.</a:t>
            </a:r>
          </a:p>
          <a:p>
            <a:endParaRPr lang="en-US" sz="1200" dirty="0" smtClean="0"/>
          </a:p>
          <a:p>
            <a:r>
              <a:rPr lang="en-US" sz="1200" dirty="0" smtClean="0"/>
              <a:t>Make </a:t>
            </a:r>
            <a:r>
              <a:rPr lang="en-US" sz="1200" dirty="0"/>
              <a:t>sure all parked machines are on a hard, level surface and engage all safety devices.</a:t>
            </a:r>
          </a:p>
          <a:p>
            <a:endParaRPr lang="en-US" sz="1200" dirty="0" smtClean="0"/>
          </a:p>
          <a:p>
            <a:r>
              <a:rPr lang="en-US" sz="1200" dirty="0" smtClean="0"/>
              <a:t>If </a:t>
            </a:r>
            <a:r>
              <a:rPr lang="en-US" sz="1200" dirty="0"/>
              <a:t>blocking is used, make sure it is solid and secure before leaving area</a:t>
            </a:r>
            <a:r>
              <a:rPr lang="en-US" sz="1200" dirty="0" smtClean="0"/>
              <a:t>.</a:t>
            </a:r>
          </a:p>
          <a:p>
            <a:endParaRPr lang="en-US" sz="1200" dirty="0"/>
          </a:p>
          <a:p>
            <a:r>
              <a:rPr lang="en-US" sz="1200" dirty="0" smtClean="0"/>
              <a:t>Never stand between tractor and implement when tractor is being backed up to implement to hitch up implement.</a:t>
            </a:r>
            <a:endParaRPr lang="en-US" sz="1200" dirty="0"/>
          </a:p>
        </p:txBody>
      </p:sp>
      <p:sp>
        <p:nvSpPr>
          <p:cNvPr id="3" name="Rectangle 2"/>
          <p:cNvSpPr/>
          <p:nvPr/>
        </p:nvSpPr>
        <p:spPr>
          <a:xfrm>
            <a:off x="1295400" y="381000"/>
            <a:ext cx="2364750" cy="369332"/>
          </a:xfrm>
          <a:prstGeom prst="rect">
            <a:avLst/>
          </a:prstGeom>
        </p:spPr>
        <p:txBody>
          <a:bodyPr wrap="none">
            <a:spAutoFit/>
          </a:bodyPr>
          <a:lstStyle/>
          <a:p>
            <a:r>
              <a:rPr lang="en-US" b="1" u="sng" dirty="0" smtClean="0"/>
              <a:t>STORAGE SAFETY</a:t>
            </a:r>
            <a:endParaRPr lang="en-US" u="sng" dirty="0"/>
          </a:p>
        </p:txBody>
      </p:sp>
      <p:sp>
        <p:nvSpPr>
          <p:cNvPr id="10" name="Isosceles Triangle 9"/>
          <p:cNvSpPr/>
          <p:nvPr/>
        </p:nvSpPr>
        <p:spPr>
          <a:xfrm>
            <a:off x="304800" y="152400"/>
            <a:ext cx="685800" cy="6096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cxnSp>
        <p:nvCxnSpPr>
          <p:cNvPr id="8" name="Straight Connector 7"/>
          <p:cNvCxnSpPr/>
          <p:nvPr/>
        </p:nvCxnSpPr>
        <p:spPr>
          <a:xfrm>
            <a:off x="457200" y="4114800"/>
            <a:ext cx="58674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8389311A-6585-4D8A-BB66-0050A54C55A9}" type="slidenum">
              <a:rPr lang="en-US" smtClean="0"/>
              <a:pPr/>
              <a:t>8</a:t>
            </a:fld>
            <a:endParaRPr lang="en-US" dirty="0"/>
          </a:p>
        </p:txBody>
      </p:sp>
      <p:sp>
        <p:nvSpPr>
          <p:cNvPr id="15" name="Rectangle 14"/>
          <p:cNvSpPr/>
          <p:nvPr/>
        </p:nvSpPr>
        <p:spPr>
          <a:xfrm>
            <a:off x="685800" y="4648200"/>
            <a:ext cx="5486400" cy="4216539"/>
          </a:xfrm>
          <a:prstGeom prst="rect">
            <a:avLst/>
          </a:prstGeom>
        </p:spPr>
        <p:txBody>
          <a:bodyPr wrap="square">
            <a:spAutoFit/>
          </a:bodyPr>
          <a:lstStyle/>
          <a:p>
            <a:r>
              <a:rPr lang="en-US" sz="1000" b="1" u="sng" dirty="0" smtClean="0"/>
              <a:t>ATTACHING HCI2 SERIES RAKE TO THE TRACTOR</a:t>
            </a:r>
          </a:p>
          <a:p>
            <a:endParaRPr lang="en-US" sz="1000" b="1" u="sng" dirty="0" smtClean="0"/>
          </a:p>
          <a:p>
            <a:r>
              <a:rPr lang="en-US" sz="1000" dirty="0" smtClean="0"/>
              <a:t>Before hitching the rake to the tractor make sure both are in good operating condition. Slowly back up to the rake until the tractor drawbar lines up with the hitch clevis on the rake. Insert proper size hitch pin and retaining clip ( not included with rake). Adjust hitch clevis on rake so that horizontal part of the tongue is level.</a:t>
            </a:r>
          </a:p>
          <a:p>
            <a:endParaRPr lang="en-US" sz="1000" dirty="0" smtClean="0"/>
          </a:p>
          <a:p>
            <a:r>
              <a:rPr lang="en-US" sz="1200" b="1" dirty="0" smtClean="0"/>
              <a:t>Warning: do not stand between tractor and implement while tractor is being backed up to implement!</a:t>
            </a:r>
          </a:p>
          <a:p>
            <a:endParaRPr lang="en-US" sz="1000" b="1" dirty="0" smtClean="0"/>
          </a:p>
          <a:p>
            <a:r>
              <a:rPr lang="en-US" sz="1000" dirty="0" smtClean="0"/>
              <a:t>Plug both hydraulic hoses into tractor remotes.</a:t>
            </a:r>
          </a:p>
          <a:p>
            <a:endParaRPr lang="en-US" sz="1000" b="1" dirty="0" smtClean="0"/>
          </a:p>
          <a:p>
            <a:r>
              <a:rPr lang="en-US" sz="1000" b="1" u="sng" dirty="0" smtClean="0"/>
              <a:t>PUTTING THE RAKE INTO WORKING POSITION AND ADJUSTING</a:t>
            </a:r>
            <a:endParaRPr lang="en-US" sz="1000" dirty="0" smtClean="0"/>
          </a:p>
          <a:p>
            <a:endParaRPr lang="en-US" sz="1000" dirty="0" smtClean="0"/>
          </a:p>
          <a:p>
            <a:r>
              <a:rPr lang="en-US" sz="1000" dirty="0" smtClean="0"/>
              <a:t>Open the shut off valves on both cylinders and on the splitter wheel cylinder if equipped. Lower the rake arms into working position making sure the cylinders are fully extended.</a:t>
            </a:r>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r>
              <a:rPr lang="en-US" sz="1200" b="1" dirty="0" smtClean="0"/>
              <a:t>Warning:  Make sure area is clear to either side of rake before lowering wings to the ground!</a:t>
            </a:r>
            <a:endParaRPr lang="en-US" sz="1200" dirty="0"/>
          </a:p>
        </p:txBody>
      </p:sp>
      <p:sp>
        <p:nvSpPr>
          <p:cNvPr id="16" name="Rectangle 15"/>
          <p:cNvSpPr/>
          <p:nvPr/>
        </p:nvSpPr>
        <p:spPr>
          <a:xfrm>
            <a:off x="1676400" y="4191000"/>
            <a:ext cx="3550972" cy="369332"/>
          </a:xfrm>
          <a:prstGeom prst="rect">
            <a:avLst/>
          </a:prstGeom>
        </p:spPr>
        <p:txBody>
          <a:bodyPr wrap="none">
            <a:spAutoFit/>
          </a:bodyPr>
          <a:lstStyle/>
          <a:p>
            <a:r>
              <a:rPr lang="en-US" b="1" u="sng" dirty="0" smtClean="0"/>
              <a:t>OPERATING INSTRUCTIONS</a:t>
            </a:r>
            <a:endParaRPr lang="en-US" b="1" u="sng" dirty="0"/>
          </a:p>
        </p:txBody>
      </p:sp>
      <p:pic>
        <p:nvPicPr>
          <p:cNvPr id="17" name="Picture 16" descr="DSC_0040.JPG"/>
          <p:cNvPicPr>
            <a:picLocks noChangeAspect="1"/>
          </p:cNvPicPr>
          <p:nvPr/>
        </p:nvPicPr>
        <p:blipFill>
          <a:blip r:embed="rId3" cstate="print"/>
          <a:stretch>
            <a:fillRect/>
          </a:stretch>
        </p:blipFill>
        <p:spPr>
          <a:xfrm>
            <a:off x="2362391" y="7239000"/>
            <a:ext cx="1752217" cy="1165292"/>
          </a:xfrm>
          <a:prstGeom prst="rect">
            <a:avLst/>
          </a:prstGeom>
        </p:spPr>
      </p:pic>
      <p:cxnSp>
        <p:nvCxnSpPr>
          <p:cNvPr id="20" name="Straight Arrow Connector 19"/>
          <p:cNvCxnSpPr/>
          <p:nvPr/>
        </p:nvCxnSpPr>
        <p:spPr>
          <a:xfrm>
            <a:off x="2209800" y="7543800"/>
            <a:ext cx="533400" cy="152400"/>
          </a:xfrm>
          <a:prstGeom prst="straightConnector1">
            <a:avLst/>
          </a:prstGeom>
          <a:ln w="508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7239000"/>
            <a:ext cx="1828800" cy="830997"/>
          </a:xfrm>
          <a:prstGeom prst="rect">
            <a:avLst/>
          </a:prstGeom>
          <a:noFill/>
        </p:spPr>
        <p:txBody>
          <a:bodyPr wrap="square" rtlCol="0">
            <a:spAutoFit/>
          </a:bodyPr>
          <a:lstStyle/>
          <a:p>
            <a:r>
              <a:rPr lang="en-US" sz="1200" dirty="0" smtClean="0"/>
              <a:t>Open shut off valves on the wing cylinders and the splitter cylinder if equipped.</a:t>
            </a:r>
            <a:endParaRPr lang="en-US" sz="1200" dirty="0"/>
          </a:p>
        </p:txBody>
      </p:sp>
      <p:sp>
        <p:nvSpPr>
          <p:cNvPr id="26" name="Isosceles Triangle 25"/>
          <p:cNvSpPr/>
          <p:nvPr/>
        </p:nvSpPr>
        <p:spPr>
          <a:xfrm>
            <a:off x="152400" y="8305800"/>
            <a:ext cx="533400" cy="4572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
        <p:nvSpPr>
          <p:cNvPr id="27" name="Isosceles Triangle 26"/>
          <p:cNvSpPr/>
          <p:nvPr/>
        </p:nvSpPr>
        <p:spPr>
          <a:xfrm>
            <a:off x="152400" y="5715000"/>
            <a:ext cx="533400" cy="457200"/>
          </a:xfrm>
          <a:prstGeom prst="triangle">
            <a:avLst>
              <a:gd name="adj" fmla="val 49107"/>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3200" b="1" dirty="0" smtClean="0"/>
              <a:t>!</a:t>
            </a:r>
            <a:endParaRPr lang="en-US" sz="3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38200" y="609600"/>
            <a:ext cx="5486400" cy="5139869"/>
          </a:xfrm>
          <a:prstGeom prst="rect">
            <a:avLst/>
          </a:prstGeom>
          <a:noFill/>
        </p:spPr>
        <p:txBody>
          <a:bodyPr wrap="square" rtlCol="0">
            <a:spAutoFit/>
          </a:bodyPr>
          <a:lstStyle/>
          <a:p>
            <a:r>
              <a:rPr lang="en-US" sz="1200" dirty="0" smtClean="0"/>
              <a:t>Using the tractor hydraulic remotes lower the wings to the ground, make sure the cylinders are extended all the way. If the cylinders are adjusted properly the rake wheels should be straight up and down or tilted in slightly at the top. If they are tilted out at the top then you will need to screw the cylinder clevis out to raise the pivot assembly and tilt the rake wheels in. </a:t>
            </a:r>
            <a:r>
              <a:rPr lang="en-US" sz="1200" b="1" dirty="0" smtClean="0"/>
              <a:t>Warning: Be sure to support the wing before removing the cylinder pin.</a:t>
            </a:r>
          </a:p>
          <a:p>
            <a:endParaRPr lang="en-US" sz="1200" dirty="0" smtClean="0"/>
          </a:p>
          <a:p>
            <a:endParaRPr lang="en-US" sz="1200" dirty="0" smtClean="0"/>
          </a:p>
          <a:p>
            <a:endParaRPr lang="en-US" sz="1200" dirty="0" smtClean="0"/>
          </a:p>
          <a:p>
            <a:r>
              <a:rPr lang="en-US" b="1" dirty="0" smtClean="0"/>
              <a:t>IMPORTANT: After hitching the rake to the tractor prior to operating, always lift both front and both rear rake wheels off of the ground to make sure they each have at least 8” to 10” of up travel, if there is not enough up travel then damage to the rake can occur!</a:t>
            </a:r>
            <a:r>
              <a:rPr lang="en-US" dirty="0" smtClean="0"/>
              <a:t> </a:t>
            </a:r>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600" dirty="0"/>
          </a:p>
        </p:txBody>
      </p:sp>
      <p:cxnSp>
        <p:nvCxnSpPr>
          <p:cNvPr id="14" name="Straight Connector 13"/>
          <p:cNvCxnSpPr/>
          <p:nvPr/>
        </p:nvCxnSpPr>
        <p:spPr>
          <a:xfrm>
            <a:off x="457200" y="152400"/>
            <a:ext cx="58674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a:xfrm>
            <a:off x="6019800" y="8534400"/>
            <a:ext cx="571500" cy="486833"/>
          </a:xfrm>
        </p:spPr>
        <p:txBody>
          <a:bodyPr/>
          <a:lstStyle/>
          <a:p>
            <a:fld id="{8389311A-6585-4D8A-BB66-0050A54C55A9}" type="slidenum">
              <a:rPr lang="en-US" smtClean="0"/>
              <a:pPr/>
              <a:t>9</a:t>
            </a:fld>
            <a:endParaRPr lang="en-US" dirty="0"/>
          </a:p>
        </p:txBody>
      </p:sp>
      <p:sp>
        <p:nvSpPr>
          <p:cNvPr id="11" name="TextBox 10"/>
          <p:cNvSpPr txBox="1"/>
          <p:nvPr/>
        </p:nvSpPr>
        <p:spPr>
          <a:xfrm>
            <a:off x="457200" y="4495800"/>
            <a:ext cx="4191000" cy="1938992"/>
          </a:xfrm>
          <a:prstGeom prst="rect">
            <a:avLst/>
          </a:prstGeom>
          <a:noFill/>
        </p:spPr>
        <p:txBody>
          <a:bodyPr wrap="square" rtlCol="0">
            <a:spAutoFit/>
          </a:bodyPr>
          <a:lstStyle/>
          <a:p>
            <a:r>
              <a:rPr lang="en-US" sz="1200" b="1" dirty="0" smtClean="0">
                <a:latin typeface="Cambria" pitchFamily="18" charset="0"/>
              </a:rPr>
              <a:t>Leveling the wings: </a:t>
            </a:r>
            <a:r>
              <a:rPr lang="en-US" sz="1200" dirty="0" smtClean="0">
                <a:latin typeface="Cambria" pitchFamily="18" charset="0"/>
              </a:rPr>
              <a:t>If both wings are low in the front and high in the rear or vice versa then raise or lower the clevis hitch in the tongue to level the main arms. The retaining bolt for the wheel arms should be close to the center of the slotted hole in the main arm front to rear. If they are high in the front and low in the rear or vice versa then raise or lower tongue to make them all the same. </a:t>
            </a:r>
            <a:endParaRPr lang="en-US" sz="1200" b="1" dirty="0" smtClean="0">
              <a:latin typeface="Cambria" pitchFamily="18" charset="0"/>
            </a:endParaRPr>
          </a:p>
          <a:p>
            <a:r>
              <a:rPr lang="en-US" sz="1200" b="1" dirty="0" smtClean="0">
                <a:latin typeface="Cambria" pitchFamily="18" charset="0"/>
              </a:rPr>
              <a:t>The main arms must be close to level and the wheel arm retaining bolts close to the center of the slotted holes for the wheel arms to float properly!</a:t>
            </a:r>
            <a:endParaRPr lang="en-US" sz="1200" b="1" dirty="0">
              <a:latin typeface="Cambria" pitchFamily="18" charset="0"/>
            </a:endParaRPr>
          </a:p>
        </p:txBody>
      </p:sp>
      <p:pic>
        <p:nvPicPr>
          <p:cNvPr id="12" name="Picture 11" descr="DSC_0006.JPG"/>
          <p:cNvPicPr>
            <a:picLocks noChangeAspect="1"/>
          </p:cNvPicPr>
          <p:nvPr/>
        </p:nvPicPr>
        <p:blipFill>
          <a:blip r:embed="rId3" cstate="print"/>
          <a:stretch>
            <a:fillRect/>
          </a:stretch>
        </p:blipFill>
        <p:spPr>
          <a:xfrm>
            <a:off x="4800800" y="4800600"/>
            <a:ext cx="1828399" cy="1215957"/>
          </a:xfrm>
          <a:prstGeom prst="rect">
            <a:avLst/>
          </a:prstGeom>
        </p:spPr>
      </p:pic>
      <p:cxnSp>
        <p:nvCxnSpPr>
          <p:cNvPr id="16" name="Straight Arrow Connector 15"/>
          <p:cNvCxnSpPr>
            <a:stCxn id="11" idx="3"/>
          </p:cNvCxnSpPr>
          <p:nvPr/>
        </p:nvCxnSpPr>
        <p:spPr>
          <a:xfrm>
            <a:off x="4648200" y="5465296"/>
            <a:ext cx="381000" cy="2110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057400" y="228600"/>
            <a:ext cx="2601994" cy="369332"/>
          </a:xfrm>
          <a:prstGeom prst="rect">
            <a:avLst/>
          </a:prstGeom>
        </p:spPr>
        <p:txBody>
          <a:bodyPr wrap="none">
            <a:spAutoFit/>
          </a:bodyPr>
          <a:lstStyle/>
          <a:p>
            <a:r>
              <a:rPr lang="en-US" b="1" u="sng" dirty="0" smtClean="0"/>
              <a:t>WING ADJUSTMENT</a:t>
            </a:r>
            <a:endParaRPr lang="en-US" b="1" u="sng"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2955</TotalTime>
  <Words>4009</Words>
  <Application>Microsoft Office PowerPoint</Application>
  <PresentationFormat>On-screen Show (4:3)</PresentationFormat>
  <Paragraphs>364</Paragraphs>
  <Slides>20</Slides>
  <Notes>19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1" baseType="lpstr">
      <vt:lpstr>Arial</vt:lpstr>
      <vt:lpstr>Bodoni MT</vt:lpstr>
      <vt:lpstr>Book Antiqua</vt:lpstr>
      <vt:lpstr>Calibri</vt:lpstr>
      <vt:lpstr>Cambria</vt:lpstr>
      <vt:lpstr>Lucida Sans</vt:lpstr>
      <vt:lpstr>Wingdings</vt:lpstr>
      <vt:lpstr>Wingdings 2</vt:lpstr>
      <vt:lpstr>Wingdings 3</vt:lpstr>
      <vt:lpstr>Apex</vt:lpstr>
      <vt:lpstr>Document</vt:lpstr>
      <vt:lpstr>OPERATORS MANUAL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OPERATORS MANUAL</dc:title>
  <dc:creator>scott</dc:creator>
  <cp:lastModifiedBy>Mark Fisher</cp:lastModifiedBy>
  <cp:revision>249</cp:revision>
  <dcterms:created xsi:type="dcterms:W3CDTF">2010-01-17T14:42:05Z</dcterms:created>
  <dcterms:modified xsi:type="dcterms:W3CDTF">2015-10-06T20:01:54Z</dcterms:modified>
</cp:coreProperties>
</file>